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Comfortaa Light"/>
      <p:regular r:id="rId61"/>
      <p:bold r:id="rId62"/>
    </p:embeddedFont>
    <p:embeddedFont>
      <p:font typeface="Proxima Nova"/>
      <p:regular r:id="rId63"/>
      <p:bold r:id="rId64"/>
      <p:italic r:id="rId65"/>
      <p:boldItalic r:id="rId66"/>
    </p:embeddedFont>
    <p:embeddedFont>
      <p:font typeface="Roboto"/>
      <p:regular r:id="rId67"/>
      <p:bold r:id="rId68"/>
      <p:italic r:id="rId69"/>
      <p:boldItalic r:id="rId70"/>
    </p:embeddedFont>
    <p:embeddedFont>
      <p:font typeface="Proxima Nova Extrabold"/>
      <p:bold r:id="rId71"/>
    </p:embeddedFont>
    <p:embeddedFont>
      <p:font typeface="Proxima Nova Semibold"/>
      <p:regular r:id="rId72"/>
      <p:bold r:id="rId73"/>
      <p:boldItalic r:id="rId74"/>
    </p:embeddedFont>
    <p:embeddedFont>
      <p:font typeface="Roboto Mon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CF5398-55C2-46D2-99B4-F17E37CC507B}">
  <a:tblStyle styleId="{78CF5398-55C2-46D2-99B4-F17E37CC50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fntdata"/><Relationship Id="rId72" Type="http://schemas.openxmlformats.org/officeDocument/2006/relationships/font" Target="fonts/ProximaNovaSemibold-regular.fntdata"/><Relationship Id="rId31" Type="http://schemas.openxmlformats.org/officeDocument/2006/relationships/slide" Target="slides/slide25.xml"/><Relationship Id="rId75" Type="http://schemas.openxmlformats.org/officeDocument/2006/relationships/font" Target="fonts/RobotoMono-regular.fntdata"/><Relationship Id="rId30" Type="http://schemas.openxmlformats.org/officeDocument/2006/relationships/slide" Target="slides/slide24.xml"/><Relationship Id="rId74" Type="http://schemas.openxmlformats.org/officeDocument/2006/relationships/font" Target="fonts/ProximaNovaSemibold-boldItalic.fntdata"/><Relationship Id="rId33" Type="http://schemas.openxmlformats.org/officeDocument/2006/relationships/slide" Target="slides/slide27.xml"/><Relationship Id="rId77" Type="http://schemas.openxmlformats.org/officeDocument/2006/relationships/font" Target="fonts/RobotoMono-italic.fntdata"/><Relationship Id="rId32" Type="http://schemas.openxmlformats.org/officeDocument/2006/relationships/slide" Target="slides/slide26.xml"/><Relationship Id="rId76" Type="http://schemas.openxmlformats.org/officeDocument/2006/relationships/font" Target="fonts/RobotoMono-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RobotoMono-boldItalic.fntdata"/><Relationship Id="rId71" Type="http://schemas.openxmlformats.org/officeDocument/2006/relationships/font" Target="fonts/ProximaNovaExtrabold-bold.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omfortaaLight-bold.fntdata"/><Relationship Id="rId61" Type="http://schemas.openxmlformats.org/officeDocument/2006/relationships/font" Target="fonts/ComfortaaLight-regular.fntdata"/><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754c5ddf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754c5ddf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Proxima Nova"/>
              <a:ea typeface="Proxima Nova"/>
              <a:cs typeface="Proxima Nova"/>
              <a:sym typeface="Proxima Nov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d6e43cb2e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d6e43cb2e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d6e43cb2e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d6e43cb2e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b2436b4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b2436b4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7396aec8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7396aec8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b2436b4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b2436b4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b2436b4f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b2436b4f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4c78098a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4c78098a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b2436b4f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b2436b4f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7396aec8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7396aec8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7396aec8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7396aec8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30b702a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30b702a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4f9214d0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4f9214d0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4f9214d0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4f9214d0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4f9214d0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4f9214d0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7396aec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7396aec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4f9214d0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4f9214d0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4f9214d0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4f9214d0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4f9214d0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4f9214d0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4f9214d0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4f9214d0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4f9214d0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4f9214d0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4f9214d0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4f9214d0d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d6e43cb2e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d6e43cb2e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75deed3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75deed3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4f9214d0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4f9214d0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4f9214d0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4f9214d0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79f4afcc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79f4afcc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79f4afcc3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79f4afcc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b2436b4f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b2436b4f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b2436b4f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b2436b4f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b2436b4f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b2436b4f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b2436b4f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b2436b4f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e572e48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e572e48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30b702a7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30b702a7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79f4afcc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79f4afcc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b2436b4f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b2436b4f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b2436b4f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0b2436b4f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b2436b4f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b2436b4f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b2436b4f3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0b2436b4f3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b2436b4f3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b2436b4f3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b2436b4f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b2436b4f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b2436b4f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b2436b4f3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b2436b4f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0b2436b4f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779f4afc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779f4afc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daff5e00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daff5e008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779f4afcc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779f4afcc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753244d8c7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753244d8c7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b2436b4f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0b2436b4f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779f4afcc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779f4afcc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779f4afcc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79f4afcc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d6e43cb2e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d6e43cb2e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d6e43cb2e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d6e43cb2e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d6e43cb2e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d6e43cb2e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d6e43cb2e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d6e43cb2e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5"/>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342900" lvl="0" marL="457200" rtl="0" algn="l">
              <a:spcBef>
                <a:spcPts val="640"/>
              </a:spcBef>
              <a:spcAft>
                <a:spcPts val="0"/>
              </a:spcAft>
              <a:buClr>
                <a:schemeClr val="dk1"/>
              </a:buClr>
              <a:buSzPts val="1800"/>
              <a:buFont typeface="Arial"/>
              <a:buChar char="•"/>
              <a:defRPr sz="3200">
                <a:solidFill>
                  <a:schemeClr val="dk1"/>
                </a:solidFill>
                <a:latin typeface="Calibri"/>
                <a:ea typeface="Calibri"/>
                <a:cs typeface="Calibri"/>
                <a:sym typeface="Calibri"/>
              </a:defRPr>
            </a:lvl1pPr>
            <a:lvl2pPr indent="-317500" lvl="1" marL="914400" rtl="0" algn="l">
              <a:spcBef>
                <a:spcPts val="160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indent="-317500" lvl="2" marL="1371600" rtl="0" algn="l">
              <a:spcBef>
                <a:spcPts val="160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indent="-317500" lvl="3" marL="18288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indent="-317500" lvl="4" marL="22860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indent="-317500" lvl="5" marL="27432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rtl="0" algn="l">
              <a:spcBef>
                <a:spcPts val="16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rtl="0" algn="l">
              <a:spcBef>
                <a:spcPts val="1600"/>
              </a:spcBef>
              <a:spcAft>
                <a:spcPts val="160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53" name="Google Shape;53;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geeksforgeeks.org/difference-between-terminal-console-shell-and-command-line/"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hyperlink" Target="https://www.tecmint.com/15-basic-ls-command-examples-in-linux/" TargetMode="External"/><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hyperlink" Target="https://www.youtube.com/watch?v=Hhr681TpZac"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nvSpPr>
        <p:spPr>
          <a:xfrm>
            <a:off x="550875" y="293084"/>
            <a:ext cx="5427000" cy="12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Proxima Nova Semibold"/>
                <a:ea typeface="Proxima Nova Semibold"/>
                <a:cs typeface="Proxima Nova Semibold"/>
                <a:sym typeface="Proxima Nova Semibold"/>
              </a:rPr>
              <a:t>Introduction To Tools</a:t>
            </a:r>
            <a:endParaRPr sz="3600">
              <a:solidFill>
                <a:srgbClr val="FFFFFF"/>
              </a:solidFill>
              <a:latin typeface="Proxima Nova Semibold"/>
              <a:ea typeface="Proxima Nova Semibold"/>
              <a:cs typeface="Proxima Nova Semibold"/>
              <a:sym typeface="Proxima Nova Semibold"/>
            </a:endParaRPr>
          </a:p>
        </p:txBody>
      </p:sp>
      <p:sp>
        <p:nvSpPr>
          <p:cNvPr id="59" name="Google Shape;59;p14"/>
          <p:cNvSpPr txBox="1"/>
          <p:nvPr/>
        </p:nvSpPr>
        <p:spPr>
          <a:xfrm>
            <a:off x="611475" y="888850"/>
            <a:ext cx="3519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a:ea typeface="Proxima Nova"/>
                <a:cs typeface="Proxima Nova"/>
                <a:sym typeface="Proxima Nova"/>
              </a:rPr>
              <a:t>M1-D1</a:t>
            </a:r>
            <a:endParaRPr sz="1800">
              <a:solidFill>
                <a:srgbClr val="434343"/>
              </a:solidFill>
              <a:latin typeface="Proxima Nova"/>
              <a:ea typeface="Proxima Nova"/>
              <a:cs typeface="Proxima Nova"/>
              <a:sym typeface="Proxima Nova"/>
            </a:endParaRPr>
          </a:p>
        </p:txBody>
      </p:sp>
      <p:sp>
        <p:nvSpPr>
          <p:cNvPr id="60" name="Google Shape;60;p14"/>
          <p:cNvSpPr txBox="1"/>
          <p:nvPr>
            <p:ph idx="4294967295" type="body"/>
          </p:nvPr>
        </p:nvSpPr>
        <p:spPr>
          <a:xfrm>
            <a:off x="450300" y="1680700"/>
            <a:ext cx="41217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400">
                <a:solidFill>
                  <a:srgbClr val="FFFFFF"/>
                </a:solidFill>
              </a:rPr>
            </a:br>
            <a:r>
              <a:rPr lang="en" sz="1400">
                <a:solidFill>
                  <a:srgbClr val="FFFFFF"/>
                </a:solidFill>
              </a:rPr>
              <a:t>Participate! The more engagement the better! </a:t>
            </a:r>
            <a:endParaRPr sz="1400">
              <a:solidFill>
                <a:srgbClr val="FFFFFF"/>
              </a:solidFill>
            </a:endParaRPr>
          </a:p>
          <a:p>
            <a:pPr indent="0" lvl="0" marL="0" rtl="0" algn="l">
              <a:spcBef>
                <a:spcPts val="1600"/>
              </a:spcBef>
              <a:spcAft>
                <a:spcPts val="1600"/>
              </a:spcAft>
              <a:buNone/>
            </a:pPr>
            <a:r>
              <a:rPr lang="en" sz="1400">
                <a:solidFill>
                  <a:srgbClr val="FFFFFF"/>
                </a:solidFill>
              </a:rPr>
              <a:t>You are NEVER interrupting me!</a:t>
            </a:r>
            <a:endParaRPr sz="1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idx="1" type="body"/>
          </p:nvPr>
        </p:nvSpPr>
        <p:spPr>
          <a:xfrm>
            <a:off x="311700" y="783100"/>
            <a:ext cx="8520600" cy="41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a:t>
            </a:r>
            <a:r>
              <a:rPr b="1" i="1" lang="en"/>
              <a:t>git pull upstream main</a:t>
            </a:r>
            <a:r>
              <a:rPr lang="en"/>
              <a:t> and </a:t>
            </a:r>
            <a:r>
              <a:rPr b="1" lang="en"/>
              <a:t>press</a:t>
            </a:r>
            <a:r>
              <a:rPr lang="en"/>
              <a:t> </a:t>
            </a:r>
            <a:r>
              <a:rPr b="1" lang="en"/>
              <a:t>enter</a:t>
            </a:r>
            <a:r>
              <a:rPr lang="en"/>
              <a:t> to pull recent changes from the upstream repository that was just configured.</a:t>
            </a:r>
            <a:endParaRPr/>
          </a:p>
          <a:p>
            <a:pPr indent="0" lvl="0" marL="0" rtl="0" algn="ctr">
              <a:spcBef>
                <a:spcPts val="1600"/>
              </a:spcBef>
              <a:spcAft>
                <a:spcPts val="0"/>
              </a:spcAft>
              <a:buNone/>
            </a:pPr>
            <a:r>
              <a:rPr b="1" lang="en" sz="2000">
                <a:solidFill>
                  <a:srgbClr val="0000FF"/>
                </a:solidFill>
                <a:latin typeface="Roboto Mono"/>
                <a:ea typeface="Roboto Mono"/>
                <a:cs typeface="Roboto Mono"/>
                <a:sym typeface="Roboto Mono"/>
              </a:rPr>
              <a:t>git pull upstream main</a:t>
            </a:r>
            <a:endParaRPr b="1" sz="2000">
              <a:solidFill>
                <a:srgbClr val="0000FF"/>
              </a:solidFill>
              <a:latin typeface="Roboto Mono"/>
              <a:ea typeface="Roboto Mono"/>
              <a:cs typeface="Roboto Mono"/>
              <a:sym typeface="Roboto Mono"/>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endParaRPr>
          </a:p>
          <a:p>
            <a:pPr indent="0" lvl="0" marL="457200" rtl="0" algn="l">
              <a:spcBef>
                <a:spcPts val="1600"/>
              </a:spcBef>
              <a:spcAft>
                <a:spcPts val="0"/>
              </a:spcAft>
              <a:buNone/>
            </a:pPr>
            <a:r>
              <a:t/>
            </a:r>
            <a:endParaRPr b="1" sz="1500">
              <a:solidFill>
                <a:srgbClr val="0000FF"/>
              </a:solidFill>
            </a:endParaRPr>
          </a:p>
          <a:p>
            <a:pPr indent="0" lvl="0" marL="914400" rtl="0" algn="l">
              <a:spcBef>
                <a:spcPts val="1600"/>
              </a:spcBef>
              <a:spcAft>
                <a:spcPts val="1600"/>
              </a:spcAft>
              <a:buNone/>
            </a:pPr>
            <a:r>
              <a:t/>
            </a:r>
            <a:endParaRPr/>
          </a:p>
        </p:txBody>
      </p:sp>
      <p:sp>
        <p:nvSpPr>
          <p:cNvPr id="139" name="Google Shape;139;p23"/>
          <p:cNvSpPr txBox="1"/>
          <p:nvPr/>
        </p:nvSpPr>
        <p:spPr>
          <a:xfrm>
            <a:off x="280200" y="-1752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    Pull from upstream</a:t>
            </a:r>
            <a:endParaRPr sz="3600">
              <a:solidFill>
                <a:srgbClr val="434343"/>
              </a:solidFill>
              <a:latin typeface="Proxima Nova"/>
              <a:ea typeface="Proxima Nova"/>
              <a:cs typeface="Proxima Nova"/>
              <a:sym typeface="Proxima Nova"/>
            </a:endParaRPr>
          </a:p>
        </p:txBody>
      </p:sp>
      <p:pic>
        <p:nvPicPr>
          <p:cNvPr id="140" name="Google Shape;140;p23"/>
          <p:cNvPicPr preferRelativeResize="0"/>
          <p:nvPr/>
        </p:nvPicPr>
        <p:blipFill>
          <a:blip r:embed="rId3">
            <a:alphaModFix/>
          </a:blip>
          <a:stretch>
            <a:fillRect/>
          </a:stretch>
        </p:blipFill>
        <p:spPr>
          <a:xfrm>
            <a:off x="581025" y="105262"/>
            <a:ext cx="491825" cy="491825"/>
          </a:xfrm>
          <a:prstGeom prst="rect">
            <a:avLst/>
          </a:prstGeom>
          <a:noFill/>
          <a:ln>
            <a:noFill/>
          </a:ln>
        </p:spPr>
      </p:pic>
      <p:sp>
        <p:nvSpPr>
          <p:cNvPr id="141" name="Google Shape;141;p23"/>
          <p:cNvSpPr txBox="1"/>
          <p:nvPr/>
        </p:nvSpPr>
        <p:spPr>
          <a:xfrm>
            <a:off x="7172500" y="1247825"/>
            <a:ext cx="1826100" cy="8313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Make sure you are in your student repository!!</a:t>
            </a:r>
            <a:endParaRPr/>
          </a:p>
        </p:txBody>
      </p:sp>
      <p:cxnSp>
        <p:nvCxnSpPr>
          <p:cNvPr id="142" name="Google Shape;142;p23"/>
          <p:cNvCxnSpPr/>
          <p:nvPr/>
        </p:nvCxnSpPr>
        <p:spPr>
          <a:xfrm flipH="1">
            <a:off x="6827500" y="1927550"/>
            <a:ext cx="1724700" cy="256500"/>
          </a:xfrm>
          <a:prstGeom prst="straightConnector1">
            <a:avLst/>
          </a:prstGeom>
          <a:noFill/>
          <a:ln cap="flat" cmpd="sng" w="28575">
            <a:solidFill>
              <a:srgbClr val="FF9900"/>
            </a:solidFill>
            <a:prstDash val="solid"/>
            <a:round/>
            <a:headEnd len="med" w="med" type="none"/>
            <a:tailEnd len="med" w="med" type="triangle"/>
          </a:ln>
        </p:spPr>
      </p:cxnSp>
      <p:pic>
        <p:nvPicPr>
          <p:cNvPr id="143" name="Google Shape;143;p23"/>
          <p:cNvPicPr preferRelativeResize="0"/>
          <p:nvPr/>
        </p:nvPicPr>
        <p:blipFill>
          <a:blip r:embed="rId4">
            <a:alphaModFix/>
          </a:blip>
          <a:stretch>
            <a:fillRect/>
          </a:stretch>
        </p:blipFill>
        <p:spPr>
          <a:xfrm>
            <a:off x="682125" y="2489552"/>
            <a:ext cx="7495876" cy="683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idx="1" type="body"/>
          </p:nvPr>
        </p:nvSpPr>
        <p:spPr>
          <a:xfrm>
            <a:off x="311700" y="783100"/>
            <a:ext cx="8520600" cy="137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Type  </a:t>
            </a:r>
            <a:r>
              <a:rPr b="1" i="1" lang="en" sz="2000"/>
              <a:t>ls</a:t>
            </a:r>
            <a:r>
              <a:rPr lang="en" sz="2000"/>
              <a:t>  and press enter </a:t>
            </a:r>
            <a:br>
              <a:rPr lang="en" sz="2000"/>
            </a:br>
            <a:r>
              <a:rPr lang="en" sz="2000"/>
              <a:t>you should see a new module-1 directory listed.</a:t>
            </a:r>
            <a:endParaRPr b="1" sz="2600">
              <a:solidFill>
                <a:srgbClr val="0000FF"/>
              </a:solidFill>
              <a:latin typeface="Roboto Mono"/>
              <a:ea typeface="Roboto Mono"/>
              <a:cs typeface="Roboto Mono"/>
              <a:sym typeface="Roboto Mono"/>
            </a:endParaRPr>
          </a:p>
          <a:p>
            <a:pPr indent="0" lvl="0" marL="0" rtl="0" algn="ctr">
              <a:spcBef>
                <a:spcPts val="1600"/>
              </a:spcBef>
              <a:spcAft>
                <a:spcPts val="0"/>
              </a:spcAft>
              <a:buNone/>
            </a:pPr>
            <a:r>
              <a:t/>
            </a:r>
            <a:endParaRPr sz="2000"/>
          </a:p>
          <a:p>
            <a:pPr indent="0" lvl="0" marL="0" rtl="0" algn="ctr">
              <a:spcBef>
                <a:spcPts val="1600"/>
              </a:spcBef>
              <a:spcAft>
                <a:spcPts val="0"/>
              </a:spcAft>
              <a:buNone/>
            </a:pPr>
            <a:r>
              <a:t/>
            </a:r>
            <a:endParaRPr b="1" sz="2600">
              <a:solidFill>
                <a:srgbClr val="0000FF"/>
              </a:solidFill>
              <a:latin typeface="Roboto Mono"/>
              <a:ea typeface="Roboto Mono"/>
              <a:cs typeface="Roboto Mono"/>
              <a:sym typeface="Roboto Mono"/>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endParaRPr>
          </a:p>
          <a:p>
            <a:pPr indent="0" lvl="0" marL="457200" rtl="0" algn="l">
              <a:spcBef>
                <a:spcPts val="1600"/>
              </a:spcBef>
              <a:spcAft>
                <a:spcPts val="0"/>
              </a:spcAft>
              <a:buNone/>
            </a:pPr>
            <a:r>
              <a:t/>
            </a:r>
            <a:endParaRPr b="1" sz="1500">
              <a:solidFill>
                <a:srgbClr val="0000FF"/>
              </a:solidFill>
            </a:endParaRPr>
          </a:p>
          <a:p>
            <a:pPr indent="0" lvl="0" marL="914400" rtl="0" algn="l">
              <a:spcBef>
                <a:spcPts val="1600"/>
              </a:spcBef>
              <a:spcAft>
                <a:spcPts val="1600"/>
              </a:spcAft>
              <a:buNone/>
            </a:pPr>
            <a:r>
              <a:t/>
            </a:r>
            <a:endParaRPr/>
          </a:p>
        </p:txBody>
      </p:sp>
      <p:sp>
        <p:nvSpPr>
          <p:cNvPr id="149" name="Google Shape;149;p24"/>
          <p:cNvSpPr txBox="1"/>
          <p:nvPr/>
        </p:nvSpPr>
        <p:spPr>
          <a:xfrm>
            <a:off x="280200" y="-1752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    Verify it worked</a:t>
            </a:r>
            <a:endParaRPr sz="3600">
              <a:solidFill>
                <a:srgbClr val="434343"/>
              </a:solidFill>
              <a:latin typeface="Proxima Nova"/>
              <a:ea typeface="Proxima Nova"/>
              <a:cs typeface="Proxima Nova"/>
              <a:sym typeface="Proxima Nova"/>
            </a:endParaRPr>
          </a:p>
        </p:txBody>
      </p:sp>
      <p:pic>
        <p:nvPicPr>
          <p:cNvPr id="150" name="Google Shape;150;p24"/>
          <p:cNvPicPr preferRelativeResize="0"/>
          <p:nvPr/>
        </p:nvPicPr>
        <p:blipFill>
          <a:blip r:embed="rId3">
            <a:alphaModFix/>
          </a:blip>
          <a:stretch>
            <a:fillRect/>
          </a:stretch>
        </p:blipFill>
        <p:spPr>
          <a:xfrm>
            <a:off x="581025" y="105262"/>
            <a:ext cx="491825" cy="491825"/>
          </a:xfrm>
          <a:prstGeom prst="rect">
            <a:avLst/>
          </a:prstGeom>
          <a:noFill/>
          <a:ln>
            <a:noFill/>
          </a:ln>
        </p:spPr>
      </p:pic>
      <p:sp>
        <p:nvSpPr>
          <p:cNvPr id="151" name="Google Shape;151;p24"/>
          <p:cNvSpPr txBox="1"/>
          <p:nvPr/>
        </p:nvSpPr>
        <p:spPr>
          <a:xfrm>
            <a:off x="2418400" y="3929650"/>
            <a:ext cx="6335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If you see the module-1 folder listed then you are done and your configuration was successful!</a:t>
            </a:r>
            <a:endParaRPr sz="2000">
              <a:solidFill>
                <a:schemeClr val="dk1"/>
              </a:solidFill>
            </a:endParaRPr>
          </a:p>
        </p:txBody>
      </p:sp>
      <p:pic>
        <p:nvPicPr>
          <p:cNvPr id="152" name="Google Shape;152;p24"/>
          <p:cNvPicPr preferRelativeResize="0"/>
          <p:nvPr/>
        </p:nvPicPr>
        <p:blipFill rotWithShape="1">
          <a:blip r:embed="rId4">
            <a:alphaModFix/>
          </a:blip>
          <a:srcRect b="7885" l="0" r="0" t="0"/>
          <a:stretch/>
        </p:blipFill>
        <p:spPr>
          <a:xfrm>
            <a:off x="581025" y="3709325"/>
            <a:ext cx="1260225" cy="1241050"/>
          </a:xfrm>
          <a:prstGeom prst="rect">
            <a:avLst/>
          </a:prstGeom>
          <a:noFill/>
          <a:ln>
            <a:noFill/>
          </a:ln>
        </p:spPr>
      </p:pic>
      <p:pic>
        <p:nvPicPr>
          <p:cNvPr id="153" name="Google Shape;153;p24"/>
          <p:cNvPicPr preferRelativeResize="0"/>
          <p:nvPr/>
        </p:nvPicPr>
        <p:blipFill>
          <a:blip r:embed="rId5">
            <a:alphaModFix/>
          </a:blip>
          <a:stretch>
            <a:fillRect/>
          </a:stretch>
        </p:blipFill>
        <p:spPr>
          <a:xfrm>
            <a:off x="1122150" y="2403075"/>
            <a:ext cx="6765275" cy="94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nvSpPr>
        <p:spPr>
          <a:xfrm>
            <a:off x="1119475" y="1761675"/>
            <a:ext cx="7039500" cy="17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THE FILE SYSTEM</a:t>
            </a:r>
            <a:endParaRPr sz="4800">
              <a:solidFill>
                <a:srgbClr val="434343"/>
              </a:solidFill>
              <a:latin typeface="Proxima Nova Extrabold"/>
              <a:ea typeface="Proxima Nova Extrabold"/>
              <a:cs typeface="Proxima Nova Extrabold"/>
              <a:sym typeface="Proxima Nova Extrabold"/>
            </a:endParaRPr>
          </a:p>
        </p:txBody>
      </p:sp>
      <p:pic>
        <p:nvPicPr>
          <p:cNvPr descr="tagline.png" id="159" name="Google Shape;159;p25"/>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tagline.png" id="164" name="Google Shape;164;p26"/>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Root directory</a:t>
            </a:r>
            <a:endParaRPr/>
          </a:p>
        </p:txBody>
      </p:sp>
      <p:sp>
        <p:nvSpPr>
          <p:cNvPr id="166" name="Google Shape;166;p26"/>
          <p:cNvSpPr txBox="1"/>
          <p:nvPr/>
        </p:nvSpPr>
        <p:spPr>
          <a:xfrm>
            <a:off x="240900" y="1053825"/>
            <a:ext cx="8303700" cy="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root directory</a:t>
            </a:r>
            <a:r>
              <a:rPr lang="en"/>
              <a:t> is the start of the file system.  It is denoted by a forward slash →    </a:t>
            </a:r>
            <a:r>
              <a:rPr b="1" lang="en" sz="1500"/>
              <a:t>/</a:t>
            </a:r>
            <a:endParaRPr b="1" sz="1500"/>
          </a:p>
        </p:txBody>
      </p:sp>
      <p:pic>
        <p:nvPicPr>
          <p:cNvPr id="167" name="Google Shape;167;p26"/>
          <p:cNvPicPr preferRelativeResize="0"/>
          <p:nvPr/>
        </p:nvPicPr>
        <p:blipFill>
          <a:blip r:embed="rId4">
            <a:alphaModFix/>
          </a:blip>
          <a:stretch>
            <a:fillRect/>
          </a:stretch>
        </p:blipFill>
        <p:spPr>
          <a:xfrm>
            <a:off x="918125" y="1784225"/>
            <a:ext cx="3794750" cy="3007550"/>
          </a:xfrm>
          <a:prstGeom prst="rect">
            <a:avLst/>
          </a:prstGeom>
          <a:noFill/>
          <a:ln>
            <a:noFill/>
          </a:ln>
        </p:spPr>
      </p:pic>
      <p:cxnSp>
        <p:nvCxnSpPr>
          <p:cNvPr id="168" name="Google Shape;168;p26"/>
          <p:cNvCxnSpPr/>
          <p:nvPr/>
        </p:nvCxnSpPr>
        <p:spPr>
          <a:xfrm flipH="1" rot="10800000">
            <a:off x="4000500" y="1737025"/>
            <a:ext cx="784500" cy="11100"/>
          </a:xfrm>
          <a:prstGeom prst="straightConnector1">
            <a:avLst/>
          </a:prstGeom>
          <a:noFill/>
          <a:ln cap="flat" cmpd="sng" w="28575">
            <a:solidFill>
              <a:schemeClr val="dk2"/>
            </a:solidFill>
            <a:prstDash val="solid"/>
            <a:round/>
            <a:headEnd len="med" w="med" type="triangle"/>
            <a:tailEnd len="med" w="med" type="none"/>
          </a:ln>
        </p:spPr>
      </p:cxnSp>
      <p:sp>
        <p:nvSpPr>
          <p:cNvPr id="169" name="Google Shape;169;p26"/>
          <p:cNvSpPr txBox="1"/>
          <p:nvPr/>
        </p:nvSpPr>
        <p:spPr>
          <a:xfrm>
            <a:off x="4953000" y="1546525"/>
            <a:ext cx="3126300" cy="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Operating System Root (Unix, Linux, Mac OS, Windows)</a:t>
            </a:r>
            <a:endParaRPr/>
          </a:p>
        </p:txBody>
      </p:sp>
      <p:sp>
        <p:nvSpPr>
          <p:cNvPr id="170" name="Google Shape;170;p26"/>
          <p:cNvSpPr txBox="1"/>
          <p:nvPr/>
        </p:nvSpPr>
        <p:spPr>
          <a:xfrm>
            <a:off x="5165900" y="2193625"/>
            <a:ext cx="3025500" cy="21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filesystem is </a:t>
            </a:r>
            <a:r>
              <a:rPr b="1" i="1" lang="en"/>
              <a:t>hierarchical </a:t>
            </a:r>
            <a:r>
              <a:rPr lang="en"/>
              <a:t>(resembling a tree structure). The tree is anchored at a place called the root, designated by a slash "/".</a:t>
            </a:r>
            <a:br>
              <a:rPr lang="en"/>
            </a:br>
            <a:br>
              <a:rPr lang="en"/>
            </a:br>
            <a:r>
              <a:rPr i="1" lang="en"/>
              <a:t>Every item in the filesystem tree is either a file, or a directory.</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7"/>
          <p:cNvSpPr txBox="1"/>
          <p:nvPr/>
        </p:nvSpPr>
        <p:spPr>
          <a:xfrm>
            <a:off x="4062800" y="1082850"/>
            <a:ext cx="4497300" cy="297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1200">
              <a:solidFill>
                <a:srgbClr val="434343"/>
              </a:solidFill>
              <a:highlight>
                <a:srgbClr val="FFFFFF"/>
              </a:highlight>
              <a:latin typeface="Proxima Nova"/>
              <a:ea typeface="Proxima Nova"/>
              <a:cs typeface="Proxima Nova"/>
              <a:sym typeface="Proxima Nova"/>
            </a:endParaRPr>
          </a:p>
        </p:txBody>
      </p:sp>
      <p:sp>
        <p:nvSpPr>
          <p:cNvPr id="176" name="Google Shape;176;p27"/>
          <p:cNvSpPr txBox="1"/>
          <p:nvPr/>
        </p:nvSpPr>
        <p:spPr>
          <a:xfrm>
            <a:off x="0" y="0"/>
            <a:ext cx="9144000" cy="859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4800">
                <a:solidFill>
                  <a:srgbClr val="434343"/>
                </a:solidFill>
                <a:highlight>
                  <a:schemeClr val="lt1"/>
                </a:highlight>
                <a:latin typeface="Proxima Nova"/>
                <a:ea typeface="Proxima Nova"/>
                <a:cs typeface="Proxima Nova"/>
                <a:sym typeface="Proxima Nova"/>
              </a:rPr>
              <a:t>FILE EXPLORER</a:t>
            </a:r>
            <a:endParaRPr sz="4800"/>
          </a:p>
        </p:txBody>
      </p:sp>
      <p:pic>
        <p:nvPicPr>
          <p:cNvPr id="177" name="Google Shape;177;p27"/>
          <p:cNvPicPr preferRelativeResize="0"/>
          <p:nvPr/>
        </p:nvPicPr>
        <p:blipFill>
          <a:blip r:embed="rId4">
            <a:alphaModFix/>
          </a:blip>
          <a:stretch>
            <a:fillRect/>
          </a:stretch>
        </p:blipFill>
        <p:spPr>
          <a:xfrm>
            <a:off x="2010347" y="1082850"/>
            <a:ext cx="5320850" cy="347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nvSpPr>
        <p:spPr>
          <a:xfrm>
            <a:off x="1119475" y="1761675"/>
            <a:ext cx="7039500" cy="17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THE SHELL</a:t>
            </a:r>
            <a:br>
              <a:rPr lang="en" sz="4800">
                <a:solidFill>
                  <a:srgbClr val="434343"/>
                </a:solidFill>
                <a:latin typeface="Proxima Nova Extrabold"/>
                <a:ea typeface="Proxima Nova Extrabold"/>
                <a:cs typeface="Proxima Nova Extrabold"/>
                <a:sym typeface="Proxima Nova Extrabold"/>
              </a:rPr>
            </a:br>
            <a:r>
              <a:rPr lang="en" sz="2000">
                <a:solidFill>
                  <a:schemeClr val="dk2"/>
                </a:solidFill>
                <a:latin typeface="Proxima Nova Extrabold"/>
                <a:ea typeface="Proxima Nova Extrabold"/>
                <a:cs typeface="Proxima Nova Extrabold"/>
                <a:sym typeface="Proxima Nova Extrabold"/>
              </a:rPr>
              <a:t>(AKA TERMINAL / COMMAND LINE / GITBASH)</a:t>
            </a:r>
            <a:endParaRPr sz="2000">
              <a:solidFill>
                <a:schemeClr val="dk2"/>
              </a:solidFill>
              <a:latin typeface="Proxima Nova Extrabold"/>
              <a:ea typeface="Proxima Nova Extrabold"/>
              <a:cs typeface="Proxima Nova Extrabold"/>
              <a:sym typeface="Proxima Nova Extrabold"/>
            </a:endParaRPr>
          </a:p>
          <a:p>
            <a:pPr indent="0" lvl="0" marL="0" rtl="0" algn="ctr">
              <a:spcBef>
                <a:spcPts val="0"/>
              </a:spcBef>
              <a:spcAft>
                <a:spcPts val="0"/>
              </a:spcAft>
              <a:buNone/>
            </a:pPr>
            <a:r>
              <a:rPr lang="en" sz="1200" u="sng">
                <a:solidFill>
                  <a:schemeClr val="hlink"/>
                </a:solidFill>
                <a:latin typeface="Proxima Nova Extrabold"/>
                <a:ea typeface="Proxima Nova Extrabold"/>
                <a:cs typeface="Proxima Nova Extrabold"/>
                <a:sym typeface="Proxima Nova Extrabold"/>
                <a:hlinkClick r:id="rId3"/>
              </a:rPr>
              <a:t>https://www.geeksforgeeks.org/difference-between-terminal-console-shell-and-command-line/</a:t>
            </a:r>
            <a:endParaRPr sz="1200">
              <a:solidFill>
                <a:schemeClr val="dk2"/>
              </a:solidFill>
              <a:latin typeface="Proxima Nova Extrabold"/>
              <a:ea typeface="Proxima Nova Extrabold"/>
              <a:cs typeface="Proxima Nova Extrabold"/>
              <a:sym typeface="Proxima Nova Extrabold"/>
            </a:endParaRPr>
          </a:p>
        </p:txBody>
      </p:sp>
      <p:pic>
        <p:nvPicPr>
          <p:cNvPr descr="tagline.png" id="183" name="Google Shape;183;p28"/>
          <p:cNvPicPr preferRelativeResize="0"/>
          <p:nvPr/>
        </p:nvPicPr>
        <p:blipFill>
          <a:blip r:embed="rId4">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224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BASH Shell</a:t>
            </a:r>
            <a:endParaRPr/>
          </a:p>
        </p:txBody>
      </p:sp>
      <p:sp>
        <p:nvSpPr>
          <p:cNvPr id="189" name="Google Shape;189;p29"/>
          <p:cNvSpPr txBox="1"/>
          <p:nvPr>
            <p:ph idx="1" type="body"/>
          </p:nvPr>
        </p:nvSpPr>
        <p:spPr>
          <a:xfrm>
            <a:off x="311700" y="859100"/>
            <a:ext cx="8520600" cy="41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1600"/>
              </a:spcBef>
              <a:spcAft>
                <a:spcPts val="0"/>
              </a:spcAft>
              <a:buClr>
                <a:schemeClr val="dk1"/>
              </a:buClr>
              <a:buSzPts val="1100"/>
              <a:buFont typeface="Arial"/>
              <a:buNone/>
            </a:pPr>
            <a:r>
              <a:rPr b="1" lang="en" sz="1600"/>
              <a:t>What is BASH?  </a:t>
            </a:r>
            <a:endParaRPr b="1" sz="1600"/>
          </a:p>
          <a:p>
            <a:pPr indent="0" lvl="0" marL="0" rtl="0" algn="l">
              <a:spcBef>
                <a:spcPts val="1600"/>
              </a:spcBef>
              <a:spcAft>
                <a:spcPts val="0"/>
              </a:spcAft>
              <a:buNone/>
            </a:pPr>
            <a:r>
              <a:rPr lang="en" sz="1200"/>
              <a:t>There are many types of shells available on computer systems.  Each Shell has its own set of commands.   BASH is a commonly used UNIX-based shell that is available on Mac OS, Linux, and Windows.  </a:t>
            </a:r>
            <a:r>
              <a:rPr lang="en" sz="1400"/>
              <a:t> </a:t>
            </a:r>
            <a:endParaRPr sz="1400"/>
          </a:p>
          <a:p>
            <a:pPr indent="0" lvl="0" marL="0" rtl="0" algn="l">
              <a:spcBef>
                <a:spcPts val="1600"/>
              </a:spcBef>
              <a:spcAft>
                <a:spcPts val="0"/>
              </a:spcAft>
              <a:buNone/>
            </a:pPr>
            <a:r>
              <a:rPr b="1" lang="en" sz="1600"/>
              <a:t>Why use a shell?  </a:t>
            </a:r>
            <a:endParaRPr b="1" sz="1600"/>
          </a:p>
          <a:p>
            <a:pPr indent="-304800" lvl="0" marL="457200" rtl="0" algn="l">
              <a:spcBef>
                <a:spcPts val="1600"/>
              </a:spcBef>
              <a:spcAft>
                <a:spcPts val="0"/>
              </a:spcAft>
              <a:buSzPts val="1200"/>
              <a:buChar char="●"/>
            </a:pPr>
            <a:r>
              <a:rPr lang="en" sz="1200"/>
              <a:t>Many programming tasks are more flexible and faster in the Shell</a:t>
            </a:r>
            <a:endParaRPr sz="1200"/>
          </a:p>
          <a:p>
            <a:pPr indent="-304800" lvl="0" marL="457200" rtl="0" algn="l">
              <a:spcBef>
                <a:spcPts val="0"/>
              </a:spcBef>
              <a:spcAft>
                <a:spcPts val="0"/>
              </a:spcAft>
              <a:buSzPts val="1200"/>
              <a:buChar char="●"/>
            </a:pPr>
            <a:r>
              <a:rPr lang="en" sz="1200"/>
              <a:t>It can be scripted, which means we can write our own reusable commands</a:t>
            </a:r>
            <a:endParaRPr sz="1200"/>
          </a:p>
          <a:p>
            <a:pPr indent="-304800" lvl="0" marL="457200" rtl="0" algn="l">
              <a:spcBef>
                <a:spcPts val="0"/>
              </a:spcBef>
              <a:spcAft>
                <a:spcPts val="0"/>
              </a:spcAft>
              <a:buSzPts val="1200"/>
              <a:buChar char="●"/>
            </a:pPr>
            <a:r>
              <a:rPr lang="en" sz="1200"/>
              <a:t>Many programming tools do not have graphical user interfaces (GUI), or have more options available in the shell version.  Often the GUI for these tools and just for convenience and issue shell commands in the background, so if we don’t understand the shell commands, then we can’t troubleshoot problems we may encounter.</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nvSpPr>
        <p:spPr>
          <a:xfrm>
            <a:off x="205500" y="154700"/>
            <a:ext cx="87657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GIT BASH</a:t>
            </a:r>
            <a:br>
              <a:rPr lang="en" sz="4800">
                <a:solidFill>
                  <a:srgbClr val="434343"/>
                </a:solidFill>
                <a:latin typeface="Proxima Nova Extrabold"/>
                <a:ea typeface="Proxima Nova Extrabold"/>
                <a:cs typeface="Proxima Nova Extrabold"/>
                <a:sym typeface="Proxima Nova Extrabold"/>
              </a:rPr>
            </a:br>
            <a:r>
              <a:rPr lang="en" sz="1800">
                <a:solidFill>
                  <a:srgbClr val="434343"/>
                </a:solidFill>
                <a:latin typeface="Proxima Nova"/>
                <a:ea typeface="Proxima Nova"/>
                <a:cs typeface="Proxima Nova"/>
                <a:sym typeface="Proxima Nova"/>
              </a:rPr>
              <a:t>Our Shell of Choice</a:t>
            </a:r>
            <a:endParaRPr sz="1800">
              <a:solidFill>
                <a:srgbClr val="434343"/>
              </a:solidFill>
              <a:latin typeface="Proxima Nova"/>
              <a:ea typeface="Proxima Nova"/>
              <a:cs typeface="Proxima Nova"/>
              <a:sym typeface="Proxima Nova"/>
            </a:endParaRPr>
          </a:p>
        </p:txBody>
      </p:sp>
      <p:pic>
        <p:nvPicPr>
          <p:cNvPr descr="tagline.png" id="195" name="Google Shape;195;p30"/>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196" name="Google Shape;196;p30"/>
          <p:cNvPicPr preferRelativeResize="0"/>
          <p:nvPr/>
        </p:nvPicPr>
        <p:blipFill>
          <a:blip r:embed="rId4">
            <a:alphaModFix/>
          </a:blip>
          <a:stretch>
            <a:fillRect/>
          </a:stretch>
        </p:blipFill>
        <p:spPr>
          <a:xfrm>
            <a:off x="2328726" y="1433925"/>
            <a:ext cx="4519237" cy="2878000"/>
          </a:xfrm>
          <a:prstGeom prst="rect">
            <a:avLst/>
          </a:prstGeom>
          <a:noFill/>
          <a:ln>
            <a:noFill/>
          </a:ln>
          <a:effectLst>
            <a:outerShdw blurRad="57150" rotWithShape="0" algn="bl" dir="5400000" dist="19050">
              <a:srgbClr val="000000">
                <a:alpha val="50000"/>
              </a:srgbClr>
            </a:outerShdw>
          </a:effectLst>
        </p:spPr>
      </p:pic>
      <p:pic>
        <p:nvPicPr>
          <p:cNvPr id="197" name="Google Shape;197;p30"/>
          <p:cNvPicPr preferRelativeResize="0"/>
          <p:nvPr/>
        </p:nvPicPr>
        <p:blipFill>
          <a:blip r:embed="rId5">
            <a:alphaModFix/>
          </a:blip>
          <a:stretch>
            <a:fillRect/>
          </a:stretch>
        </p:blipFill>
        <p:spPr>
          <a:xfrm>
            <a:off x="5475526" y="4488675"/>
            <a:ext cx="3495675" cy="514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tagline.png" id="202" name="Google Shape;202;p31"/>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03" name="Google Shape;203;p31"/>
          <p:cNvSpPr txBox="1"/>
          <p:nvPr>
            <p:ph type="title"/>
          </p:nvPr>
        </p:nvSpPr>
        <p:spPr>
          <a:xfrm>
            <a:off x="343950" y="42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Absolute vs Relative Paths</a:t>
            </a:r>
            <a:endParaRPr/>
          </a:p>
        </p:txBody>
      </p:sp>
      <p:sp>
        <p:nvSpPr>
          <p:cNvPr id="204" name="Google Shape;204;p31"/>
          <p:cNvSpPr txBox="1"/>
          <p:nvPr/>
        </p:nvSpPr>
        <p:spPr>
          <a:xfrm>
            <a:off x="343950" y="1089925"/>
            <a:ext cx="8303700" cy="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traverse through the file system using an </a:t>
            </a:r>
            <a:r>
              <a:rPr b="1" lang="en"/>
              <a:t>absolute</a:t>
            </a:r>
            <a:r>
              <a:rPr lang="en"/>
              <a:t> or </a:t>
            </a:r>
            <a:r>
              <a:rPr b="1" lang="en"/>
              <a:t>relative</a:t>
            </a:r>
            <a:r>
              <a:rPr lang="en"/>
              <a:t> path.</a:t>
            </a:r>
            <a:endParaRPr b="1" sz="1500"/>
          </a:p>
        </p:txBody>
      </p:sp>
      <p:pic>
        <p:nvPicPr>
          <p:cNvPr id="205" name="Google Shape;205;p31"/>
          <p:cNvPicPr preferRelativeResize="0"/>
          <p:nvPr/>
        </p:nvPicPr>
        <p:blipFill>
          <a:blip r:embed="rId4">
            <a:alphaModFix/>
          </a:blip>
          <a:stretch>
            <a:fillRect/>
          </a:stretch>
        </p:blipFill>
        <p:spPr>
          <a:xfrm>
            <a:off x="477375" y="1463600"/>
            <a:ext cx="3794750" cy="3007550"/>
          </a:xfrm>
          <a:prstGeom prst="rect">
            <a:avLst/>
          </a:prstGeom>
          <a:noFill/>
          <a:ln>
            <a:noFill/>
          </a:ln>
        </p:spPr>
      </p:pic>
      <p:sp>
        <p:nvSpPr>
          <p:cNvPr id="206" name="Google Shape;206;p31"/>
          <p:cNvSpPr txBox="1"/>
          <p:nvPr/>
        </p:nvSpPr>
        <p:spPr>
          <a:xfrm>
            <a:off x="4796125" y="1725700"/>
            <a:ext cx="4090200" cy="26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path to a location is an </a:t>
            </a:r>
            <a:r>
              <a:rPr b="1" i="1" lang="en" sz="1300">
                <a:solidFill>
                  <a:schemeClr val="dk1"/>
                </a:solidFill>
              </a:rPr>
              <a:t>absolute path</a:t>
            </a:r>
            <a:r>
              <a:rPr i="1" lang="en" sz="1300">
                <a:solidFill>
                  <a:schemeClr val="dk1"/>
                </a:solidFill>
              </a:rPr>
              <a:t>,</a:t>
            </a:r>
            <a:r>
              <a:rPr lang="en" sz="1300">
                <a:solidFill>
                  <a:schemeClr val="dk1"/>
                </a:solidFill>
              </a:rPr>
              <a:t> if it is starting from the root anchor point.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/users/admin/steve  → is the absolute path to get to the steve folder. </a:t>
            </a:r>
            <a:br>
              <a:rPr lang="en" sz="1300">
                <a:solidFill>
                  <a:schemeClr val="dk1"/>
                </a:solidFill>
              </a:rPr>
            </a:br>
            <a:br>
              <a:rPr lang="en" sz="1300">
                <a:solidFill>
                  <a:schemeClr val="dk1"/>
                </a:solidFill>
              </a:rPr>
            </a:br>
            <a:r>
              <a:rPr lang="en" sz="1300">
                <a:solidFill>
                  <a:schemeClr val="dk1"/>
                </a:solidFill>
              </a:rPr>
              <a:t>It is a </a:t>
            </a:r>
            <a:r>
              <a:rPr b="1" i="1" lang="en" sz="1300">
                <a:solidFill>
                  <a:schemeClr val="dk1"/>
                </a:solidFill>
              </a:rPr>
              <a:t>relative path</a:t>
            </a:r>
            <a:r>
              <a:rPr lang="en" sz="1300">
                <a:solidFill>
                  <a:schemeClr val="dk1"/>
                </a:solidFill>
              </a:rPr>
              <a:t>, if you start from where your current location is. Like if you were in a sub-directory.</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When specifying a path, you simply trace a route through the filesystem tree, listing the sequence of directories you pass through as you go from one point to another. Each directory listed in the sequence is separated by a slash.</a:t>
            </a:r>
            <a:endParaRPr sz="1600"/>
          </a:p>
        </p:txBody>
      </p:sp>
      <p:pic>
        <p:nvPicPr>
          <p:cNvPr id="207" name="Google Shape;207;p31"/>
          <p:cNvPicPr preferRelativeResize="0"/>
          <p:nvPr/>
        </p:nvPicPr>
        <p:blipFill>
          <a:blip r:embed="rId5">
            <a:alphaModFix/>
          </a:blip>
          <a:stretch>
            <a:fillRect/>
          </a:stretch>
        </p:blipFill>
        <p:spPr>
          <a:xfrm>
            <a:off x="8242875" y="141950"/>
            <a:ext cx="776500" cy="77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tagline.png" id="212" name="Google Shape;212;p32"/>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13" name="Google Shape;21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Our First Command  - </a:t>
            </a:r>
            <a:r>
              <a:rPr lang="en">
                <a:latin typeface="Courier New"/>
                <a:ea typeface="Courier New"/>
                <a:cs typeface="Courier New"/>
                <a:sym typeface="Courier New"/>
              </a:rPr>
              <a:t>ls</a:t>
            </a:r>
            <a:endParaRPr>
              <a:latin typeface="Courier New"/>
              <a:ea typeface="Courier New"/>
              <a:cs typeface="Courier New"/>
              <a:sym typeface="Courier New"/>
            </a:endParaRPr>
          </a:p>
        </p:txBody>
      </p:sp>
      <p:graphicFrame>
        <p:nvGraphicFramePr>
          <p:cNvPr id="214" name="Google Shape;214;p32"/>
          <p:cNvGraphicFramePr/>
          <p:nvPr/>
        </p:nvGraphicFramePr>
        <p:xfrm>
          <a:off x="414625" y="1204625"/>
          <a:ext cx="3000000" cy="3000000"/>
        </p:xfrm>
        <a:graphic>
          <a:graphicData uri="http://schemas.openxmlformats.org/drawingml/2006/table">
            <a:tbl>
              <a:tblPr>
                <a:noFill/>
                <a:tableStyleId>{78CF5398-55C2-46D2-99B4-F17E37CC507B}</a:tableStyleId>
              </a:tblPr>
              <a:tblGrid>
                <a:gridCol w="1423150"/>
                <a:gridCol w="5815850"/>
              </a:tblGrid>
              <a:tr h="381000">
                <a:tc>
                  <a:txBody>
                    <a:bodyPr/>
                    <a:lstStyle/>
                    <a:p>
                      <a:pPr indent="0" lvl="0" marL="0" rtl="0" algn="l">
                        <a:spcBef>
                          <a:spcPts val="0"/>
                        </a:spcBef>
                        <a:spcAft>
                          <a:spcPts val="0"/>
                        </a:spcAft>
                        <a:buNone/>
                      </a:pPr>
                      <a:r>
                        <a:rPr lang="en">
                          <a:latin typeface="Courier New"/>
                          <a:ea typeface="Courier New"/>
                          <a:cs typeface="Courier New"/>
                          <a:sym typeface="Courier New"/>
                        </a:rPr>
                        <a:t>ls</a:t>
                      </a:r>
                      <a:endParaRPr>
                        <a:latin typeface="Courier New"/>
                        <a:ea typeface="Courier New"/>
                        <a:cs typeface="Courier New"/>
                        <a:sym typeface="Courier New"/>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550">
                          <a:solidFill>
                            <a:schemeClr val="dk1"/>
                          </a:solidFill>
                        </a:rPr>
                        <a:t>This is the ‘list’ command.  </a:t>
                      </a:r>
                      <a:r>
                        <a:rPr b="1" i="1" lang="en" sz="1550">
                          <a:solidFill>
                            <a:schemeClr val="dk1"/>
                          </a:solidFill>
                        </a:rPr>
                        <a:t>It will list out files and directories</a:t>
                      </a:r>
                      <a:r>
                        <a:rPr lang="en" sz="1550">
                          <a:solidFill>
                            <a:schemeClr val="dk1"/>
                          </a:solidFill>
                        </a:rPr>
                        <a:t> </a:t>
                      </a:r>
                      <a:r>
                        <a:rPr b="1" i="1" lang="en" sz="1550">
                          <a:solidFill>
                            <a:schemeClr val="dk1"/>
                          </a:solidFill>
                        </a:rPr>
                        <a:t>in relation to where you are at on the file system.</a:t>
                      </a:r>
                      <a:r>
                        <a:rPr lang="en" sz="1550">
                          <a:solidFill>
                            <a:schemeClr val="dk1"/>
                          </a:solidFill>
                        </a:rPr>
                        <a:t>  </a:t>
                      </a:r>
                      <a:endParaRPr/>
                    </a:p>
                  </a:txBody>
                  <a:tcPr marT="91425" marB="91425" marR="91425" marL="91425"/>
                </a:tc>
              </a:tr>
              <a:tr h="381000">
                <a:tc>
                  <a:txBody>
                    <a:bodyPr/>
                    <a:lstStyle/>
                    <a:p>
                      <a:pPr indent="0" lvl="0" marL="0" rtl="0" algn="l">
                        <a:spcBef>
                          <a:spcPts val="0"/>
                        </a:spcBef>
                        <a:spcAft>
                          <a:spcPts val="0"/>
                        </a:spcAft>
                        <a:buNone/>
                      </a:pPr>
                      <a:r>
                        <a:rPr lang="en">
                          <a:latin typeface="Courier New"/>
                          <a:ea typeface="Courier New"/>
                          <a:cs typeface="Courier New"/>
                          <a:sym typeface="Courier New"/>
                        </a:rPr>
                        <a:t>ls -l</a:t>
                      </a:r>
                      <a:endParaRPr>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a:t>The  </a:t>
                      </a:r>
                      <a:r>
                        <a:rPr i="1" lang="en">
                          <a:latin typeface="Courier New"/>
                          <a:ea typeface="Courier New"/>
                          <a:cs typeface="Courier New"/>
                          <a:sym typeface="Courier New"/>
                        </a:rPr>
                        <a:t>-l</a:t>
                      </a:r>
                      <a:r>
                        <a:rPr lang="en">
                          <a:latin typeface="Courier New"/>
                          <a:ea typeface="Courier New"/>
                          <a:cs typeface="Courier New"/>
                          <a:sym typeface="Courier New"/>
                        </a:rPr>
                        <a:t> </a:t>
                      </a:r>
                      <a:r>
                        <a:rPr lang="en"/>
                        <a:t>option allows us to view details about the file (size, modified date, etc)</a:t>
                      </a:r>
                      <a:endParaRPr/>
                    </a:p>
                  </a:txBody>
                  <a:tcPr marT="91425" marB="91425" marR="91425" marL="91425"/>
                </a:tc>
              </a:tr>
              <a:tr h="381000">
                <a:tc>
                  <a:txBody>
                    <a:bodyPr/>
                    <a:lstStyle/>
                    <a:p>
                      <a:pPr indent="0" lvl="0" marL="0" rtl="0" algn="l">
                        <a:spcBef>
                          <a:spcPts val="0"/>
                        </a:spcBef>
                        <a:spcAft>
                          <a:spcPts val="0"/>
                        </a:spcAft>
                        <a:buNone/>
                      </a:pPr>
                      <a:r>
                        <a:rPr lang="en">
                          <a:latin typeface="Courier New"/>
                          <a:ea typeface="Courier New"/>
                          <a:cs typeface="Courier New"/>
                          <a:sym typeface="Courier New"/>
                        </a:rPr>
                        <a:t>ls -a</a:t>
                      </a:r>
                      <a:endParaRPr>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a:t>The </a:t>
                      </a:r>
                      <a:r>
                        <a:rPr i="1" lang="en">
                          <a:latin typeface="Courier New"/>
                          <a:ea typeface="Courier New"/>
                          <a:cs typeface="Courier New"/>
                          <a:sym typeface="Courier New"/>
                        </a:rPr>
                        <a:t>-a</a:t>
                      </a:r>
                      <a:r>
                        <a:rPr lang="en"/>
                        <a:t> option shows all files (including hidden ones)</a:t>
                      </a:r>
                      <a:endParaRPr/>
                    </a:p>
                  </a:txBody>
                  <a:tcPr marT="91425" marB="91425" marR="91425" marL="91425"/>
                </a:tc>
              </a:tr>
              <a:tr h="381000">
                <a:tc>
                  <a:txBody>
                    <a:bodyPr/>
                    <a:lstStyle/>
                    <a:p>
                      <a:pPr indent="0" lvl="0" marL="0" rtl="0" algn="l">
                        <a:spcBef>
                          <a:spcPts val="0"/>
                        </a:spcBef>
                        <a:spcAft>
                          <a:spcPts val="0"/>
                        </a:spcAft>
                        <a:buNone/>
                      </a:pPr>
                      <a:r>
                        <a:rPr lang="en">
                          <a:latin typeface="Courier New"/>
                          <a:ea typeface="Courier New"/>
                          <a:cs typeface="Courier New"/>
                          <a:sym typeface="Courier New"/>
                        </a:rPr>
                        <a:t>ls -la</a:t>
                      </a:r>
                      <a:endParaRPr>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a:t>← You can even combine them.</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Additional reference: </a:t>
                      </a:r>
                      <a:r>
                        <a:rPr lang="en" sz="1100" u="sng">
                          <a:solidFill>
                            <a:schemeClr val="hlink"/>
                          </a:solidFill>
                          <a:hlinkClick r:id="rId4"/>
                        </a:rPr>
                        <a:t>https://www.tecmint.com/15-basic-ls-command-examples-in-linux/</a:t>
                      </a:r>
                      <a:endParaRPr/>
                    </a:p>
                  </a:txBody>
                  <a:tcPr marT="91425" marB="91425" marR="91425" marL="91425"/>
                </a:tc>
              </a:tr>
            </a:tbl>
          </a:graphicData>
        </a:graphic>
      </p:graphicFrame>
      <p:pic>
        <p:nvPicPr>
          <p:cNvPr id="215" name="Google Shape;215;p32"/>
          <p:cNvPicPr preferRelativeResize="0"/>
          <p:nvPr/>
        </p:nvPicPr>
        <p:blipFill>
          <a:blip r:embed="rId5">
            <a:alphaModFix/>
          </a:blip>
          <a:stretch>
            <a:fillRect/>
          </a:stretch>
        </p:blipFill>
        <p:spPr>
          <a:xfrm>
            <a:off x="8242875" y="141950"/>
            <a:ext cx="776500" cy="77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BootcampOS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descr="tagline.png" id="220" name="Google Shape;220;p33"/>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21" name="Google Shape;22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Change To A Different Directory - </a:t>
            </a:r>
            <a:r>
              <a:rPr lang="en">
                <a:latin typeface="Courier New"/>
                <a:ea typeface="Courier New"/>
                <a:cs typeface="Courier New"/>
                <a:sym typeface="Courier New"/>
              </a:rPr>
              <a:t>cd</a:t>
            </a:r>
            <a:endParaRPr>
              <a:latin typeface="Courier New"/>
              <a:ea typeface="Courier New"/>
              <a:cs typeface="Courier New"/>
              <a:sym typeface="Courier New"/>
            </a:endParaRPr>
          </a:p>
        </p:txBody>
      </p:sp>
      <p:graphicFrame>
        <p:nvGraphicFramePr>
          <p:cNvPr id="222" name="Google Shape;222;p33"/>
          <p:cNvGraphicFramePr/>
          <p:nvPr/>
        </p:nvGraphicFramePr>
        <p:xfrm>
          <a:off x="414625" y="1204625"/>
          <a:ext cx="3000000" cy="3000000"/>
        </p:xfrm>
        <a:graphic>
          <a:graphicData uri="http://schemas.openxmlformats.org/drawingml/2006/table">
            <a:tbl>
              <a:tblPr>
                <a:noFill/>
                <a:tableStyleId>{78CF5398-55C2-46D2-99B4-F17E37CC507B}</a:tableStyleId>
              </a:tblPr>
              <a:tblGrid>
                <a:gridCol w="2250900"/>
                <a:gridCol w="5984000"/>
              </a:tblGrid>
              <a:tr h="381000">
                <a:tc>
                  <a:txBody>
                    <a:bodyPr/>
                    <a:lstStyle/>
                    <a:p>
                      <a:pPr indent="0" lvl="0" marL="0" rtl="0" algn="l">
                        <a:spcBef>
                          <a:spcPts val="0"/>
                        </a:spcBef>
                        <a:spcAft>
                          <a:spcPts val="0"/>
                        </a:spcAft>
                        <a:buNone/>
                      </a:pPr>
                      <a:r>
                        <a:rPr lang="en">
                          <a:latin typeface="Courier New"/>
                          <a:ea typeface="Courier New"/>
                          <a:cs typeface="Courier New"/>
                          <a:sym typeface="Courier New"/>
                        </a:rPr>
                        <a:t>cd</a:t>
                      </a:r>
                      <a:endParaRPr>
                        <a:latin typeface="Courier New"/>
                        <a:ea typeface="Courier New"/>
                        <a:cs typeface="Courier New"/>
                        <a:sym typeface="Courier New"/>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550">
                          <a:solidFill>
                            <a:schemeClr val="dk1"/>
                          </a:solidFill>
                        </a:rPr>
                        <a:t>This is the ‘change directory’ command. It expects a directory path. If you leave it blank it will take you to your home directory</a:t>
                      </a:r>
                      <a:endParaRPr sz="1550">
                        <a:solidFill>
                          <a:schemeClr val="dk1"/>
                        </a:solidFill>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Courier New"/>
                          <a:ea typeface="Courier New"/>
                          <a:cs typeface="Courier New"/>
                          <a:sym typeface="Courier New"/>
                        </a:rPr>
                        <a:t>cd /</a:t>
                      </a:r>
                      <a:endParaRPr>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a:t>This will always take me to the root directory on my machine (the start of the file system)</a:t>
                      </a:r>
                      <a:endParaRPr/>
                    </a:p>
                  </a:txBody>
                  <a:tcPr marT="91425" marB="91425" marR="91425" marL="91425"/>
                </a:tc>
              </a:tr>
              <a:tr h="381000">
                <a:tc>
                  <a:txBody>
                    <a:bodyPr/>
                    <a:lstStyle/>
                    <a:p>
                      <a:pPr indent="0" lvl="0" marL="0" rtl="0" algn="l">
                        <a:spcBef>
                          <a:spcPts val="0"/>
                        </a:spcBef>
                        <a:spcAft>
                          <a:spcPts val="0"/>
                        </a:spcAft>
                        <a:buNone/>
                      </a:pPr>
                      <a:r>
                        <a:rPr lang="en">
                          <a:latin typeface="Courier New"/>
                          <a:ea typeface="Courier New"/>
                          <a:cs typeface="Courier New"/>
                          <a:sym typeface="Courier New"/>
                        </a:rPr>
                        <a:t>cd &lt;directory name&gt;</a:t>
                      </a:r>
                      <a:endParaRPr>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a:t>This will take me into the directory indicated inside the &lt; &gt;. For example:</a:t>
                      </a:r>
                      <a:br>
                        <a:rPr lang="en"/>
                      </a:br>
                      <a:r>
                        <a:rPr lang="en"/>
                        <a:t>cd homework will take me down into the homework directory IF it exist</a:t>
                      </a:r>
                      <a:endParaRPr/>
                    </a:p>
                  </a:txBody>
                  <a:tcPr marT="91425" marB="91425" marR="91425" marL="91425"/>
                </a:tc>
              </a:tr>
              <a:tr h="381000">
                <a:tc>
                  <a:txBody>
                    <a:bodyPr/>
                    <a:lstStyle/>
                    <a:p>
                      <a:pPr indent="0" lvl="0" marL="0" rtl="0" algn="l">
                        <a:spcBef>
                          <a:spcPts val="0"/>
                        </a:spcBef>
                        <a:spcAft>
                          <a:spcPts val="0"/>
                        </a:spcAft>
                        <a:buNone/>
                      </a:pPr>
                      <a:r>
                        <a:rPr lang="en">
                          <a:latin typeface="Courier New"/>
                          <a:ea typeface="Courier New"/>
                          <a:cs typeface="Courier New"/>
                          <a:sym typeface="Courier New"/>
                        </a:rPr>
                        <a:t>cd ..</a:t>
                      </a:r>
                      <a:endParaRPr>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a:t>This will take me UP one directory to my PARENT directory</a:t>
                      </a:r>
                      <a:endParaRPr/>
                    </a:p>
                  </a:txBody>
                  <a:tcPr marT="91425" marB="91425" marR="91425" marL="91425"/>
                </a:tc>
              </a:tr>
              <a:tr h="381000">
                <a:tc>
                  <a:txBody>
                    <a:bodyPr/>
                    <a:lstStyle/>
                    <a:p>
                      <a:pPr indent="0" lvl="0" marL="0" rtl="0" algn="l">
                        <a:spcBef>
                          <a:spcPts val="0"/>
                        </a:spcBef>
                        <a:spcAft>
                          <a:spcPts val="0"/>
                        </a:spcAft>
                        <a:buNone/>
                      </a:pPr>
                      <a:r>
                        <a:rPr lang="en">
                          <a:latin typeface="Courier New"/>
                          <a:ea typeface="Courier New"/>
                          <a:cs typeface="Courier New"/>
                          <a:sym typeface="Courier New"/>
                        </a:rPr>
                        <a:t>cd ~</a:t>
                      </a:r>
                      <a:br>
                        <a:rPr lang="en">
                          <a:latin typeface="Courier New"/>
                          <a:ea typeface="Courier New"/>
                          <a:cs typeface="Courier New"/>
                          <a:sym typeface="Courier New"/>
                        </a:rPr>
                      </a:br>
                      <a:r>
                        <a:rPr lang="en">
                          <a:latin typeface="Courier New"/>
                          <a:ea typeface="Courier New"/>
                          <a:cs typeface="Courier New"/>
                          <a:sym typeface="Courier New"/>
                        </a:rPr>
                        <a:t>cd</a:t>
                      </a:r>
                      <a:endParaRPr>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a:t>This will always take me to my user home directory regardless of where I am.  You can also use </a:t>
                      </a:r>
                      <a:r>
                        <a:rPr lang="en">
                          <a:latin typeface="Courier New"/>
                          <a:ea typeface="Courier New"/>
                          <a:cs typeface="Courier New"/>
                          <a:sym typeface="Courier New"/>
                        </a:rPr>
                        <a:t>cd</a:t>
                      </a:r>
                      <a:r>
                        <a:rPr lang="en"/>
                        <a:t> &lt;enter&gt;</a:t>
                      </a:r>
                      <a:endParaRPr/>
                    </a:p>
                  </a:txBody>
                  <a:tcPr marT="91425" marB="91425" marR="91425" marL="91425"/>
                </a:tc>
              </a:tr>
            </a:tbl>
          </a:graphicData>
        </a:graphic>
      </p:graphicFrame>
      <p:pic>
        <p:nvPicPr>
          <p:cNvPr id="223" name="Google Shape;223;p33"/>
          <p:cNvPicPr preferRelativeResize="0"/>
          <p:nvPr/>
        </p:nvPicPr>
        <p:blipFill>
          <a:blip r:embed="rId4">
            <a:alphaModFix/>
          </a:blip>
          <a:stretch>
            <a:fillRect/>
          </a:stretch>
        </p:blipFill>
        <p:spPr>
          <a:xfrm>
            <a:off x="8242875" y="141950"/>
            <a:ext cx="776500" cy="776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tagline.png" id="228" name="Google Shape;228;p34"/>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29" name="Google Shape;22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Change To A Different Directory</a:t>
            </a:r>
            <a:endParaRPr/>
          </a:p>
        </p:txBody>
      </p:sp>
      <p:sp>
        <p:nvSpPr>
          <p:cNvPr id="230" name="Google Shape;230;p34"/>
          <p:cNvSpPr txBox="1"/>
          <p:nvPr/>
        </p:nvSpPr>
        <p:spPr>
          <a:xfrm>
            <a:off x="414600" y="1191875"/>
            <a:ext cx="84177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We can also navigate across multiple directories by chaining the directories together using the file separator ‘/’</a:t>
            </a:r>
            <a:endParaRPr sz="1300"/>
          </a:p>
        </p:txBody>
      </p:sp>
      <p:sp>
        <p:nvSpPr>
          <p:cNvPr id="231" name="Google Shape;231;p34"/>
          <p:cNvSpPr txBox="1"/>
          <p:nvPr/>
        </p:nvSpPr>
        <p:spPr>
          <a:xfrm>
            <a:off x="1175850" y="1663850"/>
            <a:ext cx="23439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 </a:t>
            </a:r>
            <a:r>
              <a:rPr lang="en">
                <a:latin typeface="Courier New"/>
                <a:ea typeface="Courier New"/>
                <a:cs typeface="Courier New"/>
                <a:sym typeface="Courier New"/>
              </a:rPr>
              <a:t>cd Music/Albums</a:t>
            </a:r>
            <a:endParaRPr>
              <a:latin typeface="Courier New"/>
              <a:ea typeface="Courier New"/>
              <a:cs typeface="Courier New"/>
              <a:sym typeface="Courier New"/>
            </a:endParaRPr>
          </a:p>
        </p:txBody>
      </p:sp>
      <p:cxnSp>
        <p:nvCxnSpPr>
          <p:cNvPr id="232" name="Google Shape;232;p34"/>
          <p:cNvCxnSpPr/>
          <p:nvPr/>
        </p:nvCxnSpPr>
        <p:spPr>
          <a:xfrm>
            <a:off x="3519750" y="1860500"/>
            <a:ext cx="655800" cy="19200"/>
          </a:xfrm>
          <a:prstGeom prst="straightConnector1">
            <a:avLst/>
          </a:prstGeom>
          <a:noFill/>
          <a:ln cap="flat" cmpd="sng" w="28575">
            <a:solidFill>
              <a:schemeClr val="dk2"/>
            </a:solidFill>
            <a:prstDash val="solid"/>
            <a:round/>
            <a:headEnd len="med" w="med" type="none"/>
            <a:tailEnd len="med" w="med" type="triangle"/>
          </a:ln>
        </p:spPr>
      </p:cxnSp>
      <p:sp>
        <p:nvSpPr>
          <p:cNvPr id="233" name="Google Shape;233;p34"/>
          <p:cNvSpPr txBox="1"/>
          <p:nvPr/>
        </p:nvSpPr>
        <p:spPr>
          <a:xfrm>
            <a:off x="4439575" y="1711825"/>
            <a:ext cx="31278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Takes us to the Albums directory that is inside the </a:t>
            </a:r>
            <a:r>
              <a:rPr lang="en">
                <a:latin typeface="Courier New"/>
                <a:ea typeface="Courier New"/>
                <a:cs typeface="Courier New"/>
                <a:sym typeface="Courier New"/>
              </a:rPr>
              <a:t>Music</a:t>
            </a:r>
            <a:r>
              <a:rPr lang="en"/>
              <a:t> Directory.  The </a:t>
            </a:r>
            <a:r>
              <a:rPr lang="en">
                <a:latin typeface="Courier New"/>
                <a:ea typeface="Courier New"/>
                <a:cs typeface="Courier New"/>
                <a:sym typeface="Courier New"/>
              </a:rPr>
              <a:t>Music</a:t>
            </a:r>
            <a:r>
              <a:rPr lang="en"/>
              <a:t> directory is a </a:t>
            </a:r>
            <a:r>
              <a:rPr b="1" lang="en"/>
              <a:t>child</a:t>
            </a:r>
            <a:r>
              <a:rPr lang="en"/>
              <a:t> of our current working directory (Also called a sub-directory)</a:t>
            </a:r>
            <a:endParaRPr/>
          </a:p>
        </p:txBody>
      </p:sp>
      <p:sp>
        <p:nvSpPr>
          <p:cNvPr id="234" name="Google Shape;234;p34"/>
          <p:cNvSpPr txBox="1"/>
          <p:nvPr/>
        </p:nvSpPr>
        <p:spPr>
          <a:xfrm>
            <a:off x="1248275" y="3163688"/>
            <a:ext cx="23439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 </a:t>
            </a:r>
            <a:r>
              <a:rPr lang="en">
                <a:latin typeface="Courier New"/>
                <a:ea typeface="Courier New"/>
                <a:cs typeface="Courier New"/>
                <a:sym typeface="Courier New"/>
              </a:rPr>
              <a:t>cd ../../Projects</a:t>
            </a:r>
            <a:endParaRPr>
              <a:latin typeface="Courier New"/>
              <a:ea typeface="Courier New"/>
              <a:cs typeface="Courier New"/>
              <a:sym typeface="Courier New"/>
            </a:endParaRPr>
          </a:p>
        </p:txBody>
      </p:sp>
      <p:cxnSp>
        <p:nvCxnSpPr>
          <p:cNvPr id="235" name="Google Shape;235;p34"/>
          <p:cNvCxnSpPr/>
          <p:nvPr/>
        </p:nvCxnSpPr>
        <p:spPr>
          <a:xfrm>
            <a:off x="3592175" y="3372775"/>
            <a:ext cx="655800" cy="19200"/>
          </a:xfrm>
          <a:prstGeom prst="straightConnector1">
            <a:avLst/>
          </a:prstGeom>
          <a:noFill/>
          <a:ln cap="flat" cmpd="sng" w="28575">
            <a:solidFill>
              <a:schemeClr val="dk2"/>
            </a:solidFill>
            <a:prstDash val="solid"/>
            <a:round/>
            <a:headEnd len="med" w="med" type="none"/>
            <a:tailEnd len="med" w="med" type="triangle"/>
          </a:ln>
        </p:spPr>
      </p:cxnSp>
      <p:sp>
        <p:nvSpPr>
          <p:cNvPr id="236" name="Google Shape;236;p34"/>
          <p:cNvSpPr txBox="1"/>
          <p:nvPr/>
        </p:nvSpPr>
        <p:spPr>
          <a:xfrm>
            <a:off x="4479575" y="3103700"/>
            <a:ext cx="3207600" cy="12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Takes you up 2 directories from our current working directory and then into its child directory called </a:t>
            </a:r>
            <a:r>
              <a:rPr b="1" lang="en"/>
              <a:t>Projects</a:t>
            </a:r>
            <a:endParaRPr b="1"/>
          </a:p>
        </p:txBody>
      </p:sp>
      <p:sp>
        <p:nvSpPr>
          <p:cNvPr id="237" name="Google Shape;237;p34"/>
          <p:cNvSpPr/>
          <p:nvPr/>
        </p:nvSpPr>
        <p:spPr>
          <a:xfrm>
            <a:off x="3503650" y="4191600"/>
            <a:ext cx="1847700" cy="536100"/>
          </a:xfrm>
          <a:prstGeom prst="wedgeRectCallout">
            <a:avLst>
              <a:gd fmla="val -115805" name="adj1"/>
              <a:gd fmla="val -16041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Any valid file path goes here</a:t>
            </a:r>
            <a:endParaRPr/>
          </a:p>
        </p:txBody>
      </p:sp>
      <p:pic>
        <p:nvPicPr>
          <p:cNvPr id="238" name="Google Shape;238;p34"/>
          <p:cNvPicPr preferRelativeResize="0"/>
          <p:nvPr/>
        </p:nvPicPr>
        <p:blipFill>
          <a:blip r:embed="rId4">
            <a:alphaModFix/>
          </a:blip>
          <a:stretch>
            <a:fillRect/>
          </a:stretch>
        </p:blipFill>
        <p:spPr>
          <a:xfrm>
            <a:off x="8242875" y="141950"/>
            <a:ext cx="776500" cy="77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tagline.png" id="243" name="Google Shape;243;p35"/>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44" name="Google Shape;24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 I Am Lost - Where Am I?</a:t>
            </a:r>
            <a:endParaRPr/>
          </a:p>
        </p:txBody>
      </p:sp>
      <p:sp>
        <p:nvSpPr>
          <p:cNvPr id="245" name="Google Shape;245;p35"/>
          <p:cNvSpPr txBox="1"/>
          <p:nvPr/>
        </p:nvSpPr>
        <p:spPr>
          <a:xfrm>
            <a:off x="414600" y="1191875"/>
            <a:ext cx="84177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The </a:t>
            </a:r>
            <a:r>
              <a:rPr lang="en" sz="1300">
                <a:latin typeface="Courier New"/>
                <a:ea typeface="Courier New"/>
                <a:cs typeface="Courier New"/>
                <a:sym typeface="Courier New"/>
              </a:rPr>
              <a:t>pwd</a:t>
            </a:r>
            <a:r>
              <a:rPr lang="en" sz="1300"/>
              <a:t> command gives us our </a:t>
            </a:r>
            <a:r>
              <a:rPr b="1" i="1" lang="en" sz="1300"/>
              <a:t>current working directory</a:t>
            </a:r>
            <a:r>
              <a:rPr lang="en" sz="1300"/>
              <a:t> that we in. </a:t>
            </a:r>
            <a:r>
              <a:rPr lang="en" sz="1300">
                <a:latin typeface="Courier New"/>
                <a:ea typeface="Courier New"/>
                <a:cs typeface="Courier New"/>
                <a:sym typeface="Courier New"/>
              </a:rPr>
              <a:t>pwd</a:t>
            </a:r>
            <a:r>
              <a:rPr lang="en" sz="1300"/>
              <a:t> stands for </a:t>
            </a:r>
            <a:r>
              <a:rPr lang="en" sz="1300" u="sng"/>
              <a:t>Print Working Directory</a:t>
            </a:r>
            <a:endParaRPr sz="1300" u="sng"/>
          </a:p>
        </p:txBody>
      </p:sp>
      <p:pic>
        <p:nvPicPr>
          <p:cNvPr id="246" name="Google Shape;246;p35"/>
          <p:cNvPicPr preferRelativeResize="0"/>
          <p:nvPr/>
        </p:nvPicPr>
        <p:blipFill>
          <a:blip r:embed="rId4">
            <a:alphaModFix/>
          </a:blip>
          <a:stretch>
            <a:fillRect/>
          </a:stretch>
        </p:blipFill>
        <p:spPr>
          <a:xfrm>
            <a:off x="5291476" y="1503875"/>
            <a:ext cx="2345699" cy="1319450"/>
          </a:xfrm>
          <a:prstGeom prst="rect">
            <a:avLst/>
          </a:prstGeom>
          <a:noFill/>
          <a:ln>
            <a:noFill/>
          </a:ln>
        </p:spPr>
      </p:pic>
      <p:sp>
        <p:nvSpPr>
          <p:cNvPr id="247" name="Google Shape;247;p35"/>
          <p:cNvSpPr txBox="1"/>
          <p:nvPr/>
        </p:nvSpPr>
        <p:spPr>
          <a:xfrm>
            <a:off x="5135475" y="2639750"/>
            <a:ext cx="26577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/users/steve/folderA</a:t>
            </a:r>
            <a:endParaRPr/>
          </a:p>
        </p:txBody>
      </p:sp>
      <p:sp>
        <p:nvSpPr>
          <p:cNvPr id="248" name="Google Shape;248;p35"/>
          <p:cNvSpPr txBox="1"/>
          <p:nvPr/>
        </p:nvSpPr>
        <p:spPr>
          <a:xfrm>
            <a:off x="783925" y="1911825"/>
            <a:ext cx="40317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Assume I am </a:t>
            </a:r>
            <a:r>
              <a:rPr i="1" lang="en"/>
              <a:t>inside</a:t>
            </a:r>
            <a:r>
              <a:rPr lang="en"/>
              <a:t> </a:t>
            </a:r>
            <a:r>
              <a:rPr lang="en">
                <a:latin typeface="Courier New"/>
                <a:ea typeface="Courier New"/>
                <a:cs typeface="Courier New"/>
                <a:sym typeface="Courier New"/>
              </a:rPr>
              <a:t>folderA</a:t>
            </a:r>
            <a:r>
              <a:rPr lang="en"/>
              <a:t> which is </a:t>
            </a:r>
            <a:r>
              <a:rPr i="1" lang="en"/>
              <a:t>inside</a:t>
            </a:r>
            <a:r>
              <a:rPr lang="en"/>
              <a:t> the </a:t>
            </a:r>
            <a:r>
              <a:rPr lang="en">
                <a:latin typeface="Courier New"/>
                <a:ea typeface="Courier New"/>
                <a:cs typeface="Courier New"/>
                <a:sym typeface="Courier New"/>
              </a:rPr>
              <a:t>steve</a:t>
            </a:r>
            <a:r>
              <a:rPr lang="en"/>
              <a:t> directory which is </a:t>
            </a:r>
            <a:r>
              <a:rPr i="1" lang="en"/>
              <a:t>inside</a:t>
            </a:r>
            <a:r>
              <a:rPr lang="en"/>
              <a:t> the </a:t>
            </a:r>
            <a:r>
              <a:rPr lang="en">
                <a:latin typeface="Courier New"/>
                <a:ea typeface="Courier New"/>
                <a:cs typeface="Courier New"/>
                <a:sym typeface="Courier New"/>
              </a:rPr>
              <a:t>users</a:t>
            </a:r>
            <a:r>
              <a:rPr lang="en"/>
              <a:t> folder</a:t>
            </a:r>
            <a:endParaRPr/>
          </a:p>
        </p:txBody>
      </p:sp>
      <p:sp>
        <p:nvSpPr>
          <p:cNvPr id="249" name="Google Shape;249;p35"/>
          <p:cNvSpPr txBox="1"/>
          <p:nvPr/>
        </p:nvSpPr>
        <p:spPr>
          <a:xfrm>
            <a:off x="3275988" y="2639738"/>
            <a:ext cx="12960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pwd</a:t>
            </a:r>
            <a:endParaRPr/>
          </a:p>
        </p:txBody>
      </p:sp>
      <p:cxnSp>
        <p:nvCxnSpPr>
          <p:cNvPr id="250" name="Google Shape;250;p35"/>
          <p:cNvCxnSpPr/>
          <p:nvPr/>
        </p:nvCxnSpPr>
        <p:spPr>
          <a:xfrm>
            <a:off x="4095600" y="2839725"/>
            <a:ext cx="847800" cy="0"/>
          </a:xfrm>
          <a:prstGeom prst="straightConnector1">
            <a:avLst/>
          </a:prstGeom>
          <a:noFill/>
          <a:ln cap="flat" cmpd="sng" w="28575">
            <a:solidFill>
              <a:srgbClr val="0000FF"/>
            </a:solidFill>
            <a:prstDash val="solid"/>
            <a:round/>
            <a:headEnd len="med" w="med" type="none"/>
            <a:tailEnd len="med" w="med" type="triangle"/>
          </a:ln>
        </p:spPr>
      </p:cxnSp>
      <p:pic>
        <p:nvPicPr>
          <p:cNvPr id="251" name="Google Shape;251;p35"/>
          <p:cNvPicPr preferRelativeResize="0"/>
          <p:nvPr/>
        </p:nvPicPr>
        <p:blipFill>
          <a:blip r:embed="rId5">
            <a:alphaModFix/>
          </a:blip>
          <a:stretch>
            <a:fillRect/>
          </a:stretch>
        </p:blipFill>
        <p:spPr>
          <a:xfrm>
            <a:off x="8242875" y="141950"/>
            <a:ext cx="776500" cy="776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Let’s go play...</a:t>
            </a:r>
            <a:endParaRPr/>
          </a:p>
        </p:txBody>
      </p:sp>
      <p:sp>
        <p:nvSpPr>
          <p:cNvPr id="257" name="Google Shape;257;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up Gitbash and try the various </a:t>
            </a:r>
            <a:r>
              <a:rPr lang="en">
                <a:latin typeface="Courier New"/>
                <a:ea typeface="Courier New"/>
                <a:cs typeface="Courier New"/>
                <a:sym typeface="Courier New"/>
              </a:rPr>
              <a:t>ls</a:t>
            </a:r>
            <a:r>
              <a:rPr lang="en"/>
              <a:t> options…</a:t>
            </a:r>
            <a:endParaRPr/>
          </a:p>
          <a:p>
            <a:pPr indent="0" lvl="0" marL="0" rtl="0" algn="l">
              <a:spcBef>
                <a:spcPts val="1600"/>
              </a:spcBef>
              <a:spcAft>
                <a:spcPts val="0"/>
              </a:spcAft>
              <a:buNone/>
            </a:pPr>
            <a:r>
              <a:rPr lang="en"/>
              <a:t>What command would we use to display ALL the details (including hidden files)?</a:t>
            </a:r>
            <a:endParaRPr/>
          </a:p>
          <a:p>
            <a:pPr indent="0" lvl="0" marL="0" rtl="0" algn="l">
              <a:spcBef>
                <a:spcPts val="1600"/>
              </a:spcBef>
              <a:spcAft>
                <a:spcPts val="0"/>
              </a:spcAft>
              <a:buNone/>
            </a:pPr>
            <a:r>
              <a:rPr lang="en"/>
              <a:t>What command would we use to go up one directory?  Two directories?</a:t>
            </a:r>
            <a:endParaRPr/>
          </a:p>
          <a:p>
            <a:pPr indent="0" lvl="0" marL="0" rtl="0" algn="l">
              <a:spcBef>
                <a:spcPts val="1600"/>
              </a:spcBef>
              <a:spcAft>
                <a:spcPts val="1600"/>
              </a:spcAft>
              <a:buClr>
                <a:schemeClr val="dk1"/>
              </a:buClr>
              <a:buSzPts val="1100"/>
              <a:buFont typeface="Arial"/>
              <a:buNone/>
            </a:pPr>
            <a:r>
              <a:rPr lang="en"/>
              <a:t>What command would we use to find out where we are?</a:t>
            </a:r>
            <a:endParaRPr/>
          </a:p>
        </p:txBody>
      </p:sp>
      <p:pic>
        <p:nvPicPr>
          <p:cNvPr id="258" name="Google Shape;258;p36"/>
          <p:cNvPicPr preferRelativeResize="0"/>
          <p:nvPr/>
        </p:nvPicPr>
        <p:blipFill>
          <a:blip r:embed="rId3">
            <a:alphaModFix/>
          </a:blip>
          <a:stretch>
            <a:fillRect/>
          </a:stretch>
        </p:blipFill>
        <p:spPr>
          <a:xfrm>
            <a:off x="4181041" y="425154"/>
            <a:ext cx="612400" cy="612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descr="tagline.png" id="263" name="Google Shape;263;p37"/>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64" name="Google Shape;26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Make A New Folder</a:t>
            </a:r>
            <a:endParaRPr/>
          </a:p>
        </p:txBody>
      </p:sp>
      <p:sp>
        <p:nvSpPr>
          <p:cNvPr id="265" name="Google Shape;265;p37"/>
          <p:cNvSpPr txBox="1"/>
          <p:nvPr/>
        </p:nvSpPr>
        <p:spPr>
          <a:xfrm>
            <a:off x="583925" y="1455850"/>
            <a:ext cx="7965600" cy="27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Let’s create a temp directory inside our student directory (our home directory)</a:t>
            </a:r>
            <a:br>
              <a:rPr lang="en"/>
            </a:br>
            <a:br>
              <a:rPr lang="en"/>
            </a:br>
            <a:r>
              <a:rPr lang="en"/>
              <a:t>$ cd   (then hit enter key)    ← This will take you to your home directory</a:t>
            </a:r>
            <a:br>
              <a:rPr lang="en"/>
            </a:br>
            <a:br>
              <a:rPr lang="en"/>
            </a:br>
            <a:r>
              <a:rPr lang="en"/>
              <a:t>$ pwd (then hit enter key)   ← This will print out the path so you can verify that you are there.</a:t>
            </a:r>
            <a:br>
              <a:rPr lang="en"/>
            </a:br>
            <a:br>
              <a:rPr lang="en"/>
            </a:br>
            <a:r>
              <a:rPr lang="en"/>
              <a:t>The </a:t>
            </a:r>
            <a:r>
              <a:rPr b="1" lang="en"/>
              <a:t>mkdir command</a:t>
            </a:r>
            <a:r>
              <a:rPr lang="en"/>
              <a:t> is used when we want to create a new folder.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latin typeface="Courier New"/>
                <a:ea typeface="Courier New"/>
                <a:cs typeface="Courier New"/>
                <a:sym typeface="Courier New"/>
              </a:rPr>
              <a:t>mkdir</a:t>
            </a:r>
            <a:r>
              <a:rPr lang="en"/>
              <a:t> temp      </a:t>
            </a:r>
            <a:br>
              <a:rPr lang="en"/>
            </a:b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66" name="Google Shape;266;p37"/>
          <p:cNvCxnSpPr/>
          <p:nvPr/>
        </p:nvCxnSpPr>
        <p:spPr>
          <a:xfrm>
            <a:off x="2212400" y="3392975"/>
            <a:ext cx="1799700" cy="0"/>
          </a:xfrm>
          <a:prstGeom prst="straightConnector1">
            <a:avLst/>
          </a:prstGeom>
          <a:noFill/>
          <a:ln cap="flat" cmpd="sng" w="28575">
            <a:solidFill>
              <a:schemeClr val="dk2"/>
            </a:solidFill>
            <a:prstDash val="solid"/>
            <a:round/>
            <a:headEnd len="med" w="med" type="none"/>
            <a:tailEnd len="med" w="med" type="triangle"/>
          </a:ln>
        </p:spPr>
      </p:cxnSp>
      <p:sp>
        <p:nvSpPr>
          <p:cNvPr id="267" name="Google Shape;267;p37"/>
          <p:cNvSpPr txBox="1"/>
          <p:nvPr/>
        </p:nvSpPr>
        <p:spPr>
          <a:xfrm>
            <a:off x="4232775" y="3147300"/>
            <a:ext cx="3501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command makes a child directory called </a:t>
            </a:r>
            <a:r>
              <a:rPr lang="en">
                <a:latin typeface="Courier New"/>
                <a:ea typeface="Courier New"/>
                <a:cs typeface="Courier New"/>
                <a:sym typeface="Courier New"/>
              </a:rPr>
              <a:t>temp</a:t>
            </a:r>
            <a:r>
              <a:rPr lang="en"/>
              <a:t> </a:t>
            </a:r>
            <a:endParaRPr/>
          </a:p>
        </p:txBody>
      </p:sp>
      <p:pic>
        <p:nvPicPr>
          <p:cNvPr id="268" name="Google Shape;268;p37"/>
          <p:cNvPicPr preferRelativeResize="0"/>
          <p:nvPr/>
        </p:nvPicPr>
        <p:blipFill>
          <a:blip r:embed="rId4">
            <a:alphaModFix/>
          </a:blip>
          <a:stretch>
            <a:fillRect/>
          </a:stretch>
        </p:blipFill>
        <p:spPr>
          <a:xfrm>
            <a:off x="8242875" y="141950"/>
            <a:ext cx="776500" cy="77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tagline.png" id="273" name="Google Shape;273;p38"/>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74" name="Google Shape;27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Make A New File</a:t>
            </a:r>
            <a:endParaRPr/>
          </a:p>
        </p:txBody>
      </p:sp>
      <p:sp>
        <p:nvSpPr>
          <p:cNvPr id="275" name="Google Shape;275;p38"/>
          <p:cNvSpPr txBox="1"/>
          <p:nvPr/>
        </p:nvSpPr>
        <p:spPr>
          <a:xfrm>
            <a:off x="583925" y="1455850"/>
            <a:ext cx="7962600" cy="27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are half a dozen or more ways to create files.    Option 2 or using another program like IntelliJ is what we usually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Option 1:   $ </a:t>
            </a:r>
            <a:r>
              <a:rPr lang="en">
                <a:latin typeface="Courier New"/>
                <a:ea typeface="Courier New"/>
                <a:cs typeface="Courier New"/>
                <a:sym typeface="Courier New"/>
              </a:rPr>
              <a:t>touch note.txt     </a:t>
            </a:r>
            <a:r>
              <a:rPr lang="en"/>
              <a:t>(Touch will create a new file or update</a:t>
            </a:r>
            <a:br>
              <a:rPr lang="en"/>
            </a:br>
            <a:r>
              <a:rPr lang="en"/>
              <a:t>                                                                  the timestamp on a file)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b="1" lang="en">
                <a:solidFill>
                  <a:schemeClr val="dk1"/>
                </a:solidFill>
              </a:rPr>
              <a:t>Option 2:   $ </a:t>
            </a:r>
            <a:r>
              <a:rPr b="1" lang="en">
                <a:solidFill>
                  <a:schemeClr val="dk1"/>
                </a:solidFill>
                <a:latin typeface="Courier New"/>
                <a:ea typeface="Courier New"/>
                <a:cs typeface="Courier New"/>
                <a:sym typeface="Courier New"/>
              </a:rPr>
              <a:t>code note2.txt</a:t>
            </a:r>
            <a:r>
              <a:rPr b="1" lang="en">
                <a:latin typeface="Courier New"/>
                <a:ea typeface="Courier New"/>
                <a:cs typeface="Courier New"/>
                <a:sym typeface="Courier New"/>
              </a:rPr>
              <a:t> </a:t>
            </a:r>
            <a:r>
              <a:rPr b="1" lang="en"/>
              <a:t> </a:t>
            </a:r>
            <a:r>
              <a:rPr b="1" lang="en"/>
              <a:t>      (This will open Visual Studio Code editor) </a:t>
            </a:r>
            <a:r>
              <a:rPr b="1" lang="en">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br>
              <a:rPr lang="en"/>
            </a:b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descr="tagline.png" id="280" name="Google Shape;280;p39"/>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81" name="Google Shape;28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Move A File or Folder</a:t>
            </a:r>
            <a:endParaRPr/>
          </a:p>
        </p:txBody>
      </p:sp>
      <p:sp>
        <p:nvSpPr>
          <p:cNvPr id="282" name="Google Shape;282;p39"/>
          <p:cNvSpPr txBox="1"/>
          <p:nvPr/>
        </p:nvSpPr>
        <p:spPr>
          <a:xfrm>
            <a:off x="583925" y="1455850"/>
            <a:ext cx="7962600" cy="27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 move a folder or file to another location we use the </a:t>
            </a:r>
            <a:r>
              <a:rPr lang="en">
                <a:latin typeface="Courier New"/>
                <a:ea typeface="Courier New"/>
                <a:cs typeface="Courier New"/>
                <a:sym typeface="Courier New"/>
              </a:rPr>
              <a:t>mv</a:t>
            </a:r>
            <a:r>
              <a:rPr lang="en"/>
              <a:t> command.  The move command takes two arguments  (1st:  The file or folder you want moved   2nd:  The location of where you want to move it 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latin typeface="Courier New"/>
                <a:ea typeface="Courier New"/>
                <a:cs typeface="Courier New"/>
                <a:sym typeface="Courier New"/>
              </a:rPr>
              <a:t> </a:t>
            </a:r>
            <a:r>
              <a:rPr lang="en">
                <a:latin typeface="Courier New"/>
                <a:ea typeface="Courier New"/>
                <a:cs typeface="Courier New"/>
                <a:sym typeface="Courier New"/>
              </a:rPr>
              <a:t>mv note.txt ../Documents </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br>
              <a:rPr lang="en"/>
            </a:br>
            <a:r>
              <a:rPr lang="en"/>
              <a:t>This will move the </a:t>
            </a:r>
            <a:r>
              <a:rPr lang="en">
                <a:latin typeface="Courier New"/>
                <a:ea typeface="Courier New"/>
                <a:cs typeface="Courier New"/>
                <a:sym typeface="Courier New"/>
              </a:rPr>
              <a:t>note.txt </a:t>
            </a:r>
            <a:r>
              <a:rPr lang="en"/>
              <a:t>file in the current location UP a directory and then into it’s Documents sub folder.  BUT ONLY if the Documents folder is the parent folder. </a:t>
            </a:r>
            <a:br>
              <a:rPr lang="en"/>
            </a:br>
            <a:br>
              <a:rPr lang="en"/>
            </a:br>
            <a:endParaRPr/>
          </a:p>
          <a:p>
            <a:pPr indent="0" lvl="0" marL="0" rtl="0" algn="l">
              <a:spcBef>
                <a:spcPts val="0"/>
              </a:spcBef>
              <a:spcAft>
                <a:spcPts val="0"/>
              </a:spcAft>
              <a:buNone/>
            </a:pP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83" name="Google Shape;283;p39"/>
          <p:cNvCxnSpPr/>
          <p:nvPr/>
        </p:nvCxnSpPr>
        <p:spPr>
          <a:xfrm flipH="1">
            <a:off x="1636600" y="2034875"/>
            <a:ext cx="502200" cy="51960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39"/>
          <p:cNvCxnSpPr/>
          <p:nvPr/>
        </p:nvCxnSpPr>
        <p:spPr>
          <a:xfrm flipH="1">
            <a:off x="2935325" y="2060875"/>
            <a:ext cx="2433300" cy="476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tagline.png" id="289" name="Google Shape;289;p40"/>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90" name="Google Shape;29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Rename A File Or Folder</a:t>
            </a:r>
            <a:endParaRPr/>
          </a:p>
        </p:txBody>
      </p:sp>
      <p:sp>
        <p:nvSpPr>
          <p:cNvPr id="291" name="Google Shape;291;p40"/>
          <p:cNvSpPr txBox="1"/>
          <p:nvPr/>
        </p:nvSpPr>
        <p:spPr>
          <a:xfrm>
            <a:off x="583925" y="1455850"/>
            <a:ext cx="7962600" cy="27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e use the same </a:t>
            </a:r>
            <a:r>
              <a:rPr lang="en">
                <a:latin typeface="Courier New"/>
                <a:ea typeface="Courier New"/>
                <a:cs typeface="Courier New"/>
                <a:sym typeface="Courier New"/>
              </a:rPr>
              <a:t>mv</a:t>
            </a:r>
            <a:r>
              <a:rPr lang="en"/>
              <a:t> command to rename a file. In this case the two arguments are (1st:  The current file or folder you want to rename  2nd:  The new name)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latin typeface="Courier New"/>
                <a:ea typeface="Courier New"/>
                <a:cs typeface="Courier New"/>
                <a:sym typeface="Courier New"/>
              </a:rPr>
              <a:t> mv note.txt ../Documents/letter.txt </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br>
              <a:rPr lang="en"/>
            </a:br>
            <a:r>
              <a:rPr lang="en"/>
              <a:t>This will rename the </a:t>
            </a:r>
            <a:r>
              <a:rPr lang="en">
                <a:latin typeface="Courier New"/>
                <a:ea typeface="Courier New"/>
                <a:cs typeface="Courier New"/>
                <a:sym typeface="Courier New"/>
              </a:rPr>
              <a:t>note.txt </a:t>
            </a:r>
            <a:r>
              <a:rPr lang="en"/>
              <a:t>file to letter.txt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This also works with folders.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92" name="Google Shape;292;p40"/>
          <p:cNvCxnSpPr/>
          <p:nvPr/>
        </p:nvCxnSpPr>
        <p:spPr>
          <a:xfrm flipH="1">
            <a:off x="1905100" y="2034875"/>
            <a:ext cx="233700" cy="285900"/>
          </a:xfrm>
          <a:prstGeom prst="straightConnector1">
            <a:avLst/>
          </a:prstGeom>
          <a:noFill/>
          <a:ln cap="flat" cmpd="sng" w="9525">
            <a:solidFill>
              <a:schemeClr val="dk2"/>
            </a:solidFill>
            <a:prstDash val="solid"/>
            <a:round/>
            <a:headEnd len="med" w="med" type="none"/>
            <a:tailEnd len="med" w="med" type="triangle"/>
          </a:ln>
        </p:spPr>
      </p:cxnSp>
      <p:cxnSp>
        <p:nvCxnSpPr>
          <p:cNvPr id="293" name="Google Shape;293;p40"/>
          <p:cNvCxnSpPr/>
          <p:nvPr/>
        </p:nvCxnSpPr>
        <p:spPr>
          <a:xfrm flipH="1">
            <a:off x="3247050" y="2034875"/>
            <a:ext cx="2182200" cy="35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descr="tagline.png" id="298" name="Google Shape;298;p41"/>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299" name="Google Shape;29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Copy A File Or Folder</a:t>
            </a:r>
            <a:endParaRPr/>
          </a:p>
        </p:txBody>
      </p:sp>
      <p:sp>
        <p:nvSpPr>
          <p:cNvPr id="300" name="Google Shape;300;p41"/>
          <p:cNvSpPr txBox="1"/>
          <p:nvPr/>
        </p:nvSpPr>
        <p:spPr>
          <a:xfrm>
            <a:off x="583925" y="1455850"/>
            <a:ext cx="8300400" cy="27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use the </a:t>
            </a:r>
            <a:r>
              <a:rPr lang="en">
                <a:latin typeface="Courier New"/>
                <a:ea typeface="Courier New"/>
                <a:cs typeface="Courier New"/>
                <a:sym typeface="Courier New"/>
              </a:rPr>
              <a:t>cp</a:t>
            </a:r>
            <a:r>
              <a:rPr lang="en"/>
              <a:t> command to make a copy of a file or folder. In takes two arguments or three arguments depending on whether or not you are copying file or directory.</a:t>
            </a:r>
            <a:br>
              <a:rPr lang="en"/>
            </a:br>
            <a:br>
              <a:rPr lang="en"/>
            </a:br>
            <a:r>
              <a:rPr lang="en"/>
              <a:t>To copy a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latin typeface="Courier New"/>
                <a:ea typeface="Courier New"/>
                <a:cs typeface="Courier New"/>
                <a:sym typeface="Courier New"/>
              </a:rPr>
              <a:t> </a:t>
            </a:r>
            <a:r>
              <a:rPr lang="en">
                <a:latin typeface="Courier New"/>
                <a:ea typeface="Courier New"/>
                <a:cs typeface="Courier New"/>
                <a:sym typeface="Courier New"/>
              </a:rPr>
              <a:t>cp</a:t>
            </a:r>
            <a:r>
              <a:rPr lang="en">
                <a:latin typeface="Courier New"/>
                <a:ea typeface="Courier New"/>
                <a:cs typeface="Courier New"/>
                <a:sym typeface="Courier New"/>
              </a:rPr>
              <a:t> note2.txt mycopy.txt    </a:t>
            </a:r>
            <a:r>
              <a:rPr lang="en"/>
              <a:t>← This will make a copy of </a:t>
            </a:r>
            <a:r>
              <a:rPr lang="en">
                <a:latin typeface="Courier New"/>
                <a:ea typeface="Courier New"/>
                <a:cs typeface="Courier New"/>
                <a:sym typeface="Courier New"/>
              </a:rPr>
              <a:t>note.txt</a:t>
            </a:r>
            <a:r>
              <a:rPr lang="en"/>
              <a:t> called </a:t>
            </a:r>
            <a:r>
              <a:rPr lang="en">
                <a:latin typeface="Courier New"/>
                <a:ea typeface="Courier New"/>
                <a:cs typeface="Courier New"/>
                <a:sym typeface="Courier New"/>
              </a:rPr>
              <a:t>mycopy.txt</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To copy a directory: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latin typeface="Courier New"/>
                <a:ea typeface="Courier New"/>
                <a:cs typeface="Courier New"/>
                <a:sym typeface="Courier New"/>
              </a:rPr>
              <a:t>cp -r Documents Document_Backup   </a:t>
            </a:r>
            <a:r>
              <a:rPr lang="en"/>
              <a:t>← This will copy the directory and anything inside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This also works with folders.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301" name="Google Shape;301;p41"/>
          <p:cNvCxnSpPr/>
          <p:nvPr/>
        </p:nvCxnSpPr>
        <p:spPr>
          <a:xfrm rot="10800000">
            <a:off x="1402675" y="3688825"/>
            <a:ext cx="909300" cy="43290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p41"/>
          <p:cNvSpPr txBox="1"/>
          <p:nvPr/>
        </p:nvSpPr>
        <p:spPr>
          <a:xfrm>
            <a:off x="2381250" y="4069775"/>
            <a:ext cx="62172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-r</a:t>
            </a:r>
            <a:r>
              <a:rPr lang="en"/>
              <a:t>  stands for recursive (Basically will continue down all child sub-directories until there are no more - e.g. everything inside the folder, etc..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tagline.png" id="307" name="Google Shape;307;p42"/>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08" name="Google Shape;308;p42"/>
          <p:cNvSpPr txBox="1"/>
          <p:nvPr>
            <p:ph type="title"/>
          </p:nvPr>
        </p:nvSpPr>
        <p:spPr>
          <a:xfrm>
            <a:off x="3623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Delete A File or Folder</a:t>
            </a:r>
            <a:endParaRPr/>
          </a:p>
        </p:txBody>
      </p:sp>
      <p:sp>
        <p:nvSpPr>
          <p:cNvPr id="309" name="Google Shape;309;p42"/>
          <p:cNvSpPr txBox="1"/>
          <p:nvPr/>
        </p:nvSpPr>
        <p:spPr>
          <a:xfrm>
            <a:off x="590700" y="1455850"/>
            <a:ext cx="7962600" cy="27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use the </a:t>
            </a:r>
            <a:r>
              <a:rPr lang="en">
                <a:latin typeface="Courier New"/>
                <a:ea typeface="Courier New"/>
                <a:cs typeface="Courier New"/>
                <a:sym typeface="Courier New"/>
              </a:rPr>
              <a:t>rm</a:t>
            </a:r>
            <a:r>
              <a:rPr lang="en"/>
              <a:t> command to remove a file or folder. </a:t>
            </a:r>
            <a:br>
              <a:rPr lang="en"/>
            </a:br>
            <a:endParaRPr/>
          </a:p>
          <a:p>
            <a:pPr indent="0" lvl="0" marL="0" rtl="0" algn="l">
              <a:spcBef>
                <a:spcPts val="0"/>
              </a:spcBef>
              <a:spcAft>
                <a:spcPts val="0"/>
              </a:spcAft>
              <a:buNone/>
            </a:pPr>
            <a:r>
              <a:rPr lang="en"/>
              <a:t>$</a:t>
            </a:r>
            <a:r>
              <a:rPr lang="en">
                <a:latin typeface="Courier New"/>
                <a:ea typeface="Courier New"/>
                <a:cs typeface="Courier New"/>
                <a:sym typeface="Courier New"/>
              </a:rPr>
              <a:t> rm note.txt </a:t>
            </a:r>
            <a:endParaRPr>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br>
              <a:rPr lang="en"/>
            </a:br>
            <a:r>
              <a:rPr lang="en">
                <a:solidFill>
                  <a:schemeClr val="dk1"/>
                </a:solidFill>
              </a:rPr>
              <a:t>$</a:t>
            </a:r>
            <a:r>
              <a:rPr lang="en">
                <a:solidFill>
                  <a:schemeClr val="dk1"/>
                </a:solidFill>
                <a:latin typeface="Courier New"/>
                <a:ea typeface="Courier New"/>
                <a:cs typeface="Courier New"/>
                <a:sym typeface="Courier New"/>
              </a:rPr>
              <a:t> rm folderA            </a:t>
            </a:r>
            <a:r>
              <a:rPr lang="en">
                <a:solidFill>
                  <a:schemeClr val="dk1"/>
                </a:solidFill>
              </a:rPr>
              <a:t>← This will NOT work because folders can’t be deleted without</a:t>
            </a:r>
            <a:br>
              <a:rPr lang="en">
                <a:solidFill>
                  <a:schemeClr val="dk1"/>
                </a:solidFill>
              </a:rPr>
            </a:br>
            <a:r>
              <a:rPr lang="en">
                <a:solidFill>
                  <a:schemeClr val="dk1"/>
                </a:solidFill>
              </a:rPr>
              <a:t>                                                        additional options.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r>
              <a:rPr lang="en">
                <a:solidFill>
                  <a:schemeClr val="dk1"/>
                </a:solidFill>
                <a:latin typeface="Courier New"/>
                <a:ea typeface="Courier New"/>
                <a:cs typeface="Courier New"/>
                <a:sym typeface="Courier New"/>
              </a:rPr>
              <a:t> rm -r folderA          </a:t>
            </a:r>
            <a:r>
              <a:rPr lang="en">
                <a:solidFill>
                  <a:schemeClr val="dk1"/>
                </a:solidFill>
              </a:rPr>
              <a:t>← This will work because we are telling it to recurse inside. </a:t>
            </a:r>
            <a:br>
              <a:rPr lang="en">
                <a:solidFill>
                  <a:schemeClr val="dk1"/>
                </a:solidFill>
              </a:rPr>
            </a:br>
            <a:r>
              <a:rPr lang="en">
                <a:solidFill>
                  <a:schemeClr val="dk1"/>
                </a:solidFill>
              </a:rPr>
              <a:t>                                                         Note: </a:t>
            </a:r>
            <a:r>
              <a:rPr b="1" i="1" lang="en">
                <a:solidFill>
                  <a:schemeClr val="dk1"/>
                </a:solidFill>
                <a:highlight>
                  <a:schemeClr val="accent4"/>
                </a:highlight>
              </a:rPr>
              <a:t>Use extreme caution with this command.</a:t>
            </a:r>
            <a:endParaRPr b="1" i="1">
              <a:solidFill>
                <a:schemeClr val="dk1"/>
              </a:solidFill>
              <a:highlight>
                <a:schemeClr val="accent4"/>
              </a:highlight>
            </a:endParaRPr>
          </a:p>
          <a:p>
            <a:pPr indent="0" lvl="0" marL="0" rtl="0" algn="l">
              <a:spcBef>
                <a:spcPts val="0"/>
              </a:spcBef>
              <a:spcAft>
                <a:spcPts val="0"/>
              </a:spcAft>
              <a:buNone/>
            </a:pPr>
            <a:r>
              <a:rPr b="1" i="1" lang="en">
                <a:solidFill>
                  <a:schemeClr val="dk1"/>
                </a:solidFill>
                <a:highlight>
                  <a:schemeClr val="lt1"/>
                </a:highlight>
              </a:rPr>
              <a:t>                                                        </a:t>
            </a:r>
            <a:r>
              <a:rPr b="1" lang="en">
                <a:solidFill>
                  <a:schemeClr val="dk1"/>
                </a:solidFill>
                <a:highlight>
                  <a:schemeClr val="lt1"/>
                </a:highlight>
              </a:rPr>
              <a:t> </a:t>
            </a:r>
            <a:r>
              <a:rPr lang="en">
                <a:solidFill>
                  <a:schemeClr val="dk1"/>
                </a:solidFill>
                <a:highlight>
                  <a:schemeClr val="lt1"/>
                </a:highlight>
              </a:rPr>
              <a:t>Only do this if you know what you are doing.</a:t>
            </a:r>
            <a:r>
              <a:rPr b="1" i="1" lang="en">
                <a:solidFill>
                  <a:schemeClr val="dk1"/>
                </a:solidFill>
                <a:highlight>
                  <a:schemeClr val="accent4"/>
                </a:highlight>
              </a:rPr>
              <a:t> </a:t>
            </a:r>
            <a:br>
              <a:rPr b="1" i="1" lang="en">
                <a:solidFill>
                  <a:schemeClr val="dk1"/>
                </a:solidFill>
              </a:rPr>
            </a:br>
            <a:br>
              <a:rPr b="1" i="1" lang="en">
                <a:solidFill>
                  <a:schemeClr val="dk1"/>
                </a:solidFill>
              </a:rPr>
            </a:br>
            <a:r>
              <a:rPr lang="en">
                <a:solidFill>
                  <a:schemeClr val="dk1"/>
                </a:solidFill>
              </a:rPr>
              <a:t>$ </a:t>
            </a:r>
            <a:r>
              <a:rPr lang="en">
                <a:solidFill>
                  <a:schemeClr val="dk1"/>
                </a:solidFill>
                <a:latin typeface="Courier New"/>
                <a:ea typeface="Courier New"/>
                <a:cs typeface="Courier New"/>
                <a:sym typeface="Courier New"/>
              </a:rPr>
              <a:t>rmdir folderToDelete  </a:t>
            </a:r>
            <a:r>
              <a:rPr lang="en">
                <a:solidFill>
                  <a:schemeClr val="dk1"/>
                </a:solidFill>
              </a:rPr>
              <a:t>   ← This will also delete an empty directory                            </a:t>
            </a:r>
            <a:endParaRPr/>
          </a:p>
        </p:txBody>
      </p:sp>
      <p:pic>
        <p:nvPicPr>
          <p:cNvPr id="310" name="Google Shape;310;p42"/>
          <p:cNvPicPr preferRelativeResize="0"/>
          <p:nvPr/>
        </p:nvPicPr>
        <p:blipFill>
          <a:blip r:embed="rId4">
            <a:alphaModFix/>
          </a:blip>
          <a:stretch>
            <a:fillRect/>
          </a:stretch>
        </p:blipFill>
        <p:spPr>
          <a:xfrm>
            <a:off x="7598501" y="3255167"/>
            <a:ext cx="1233798" cy="15673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idx="1" type="body"/>
          </p:nvPr>
        </p:nvSpPr>
        <p:spPr>
          <a:xfrm>
            <a:off x="311700" y="1152475"/>
            <a:ext cx="8520600" cy="182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 Chrome, go to </a:t>
            </a:r>
            <a:endParaRPr/>
          </a:p>
          <a:p>
            <a:pPr indent="0" lvl="0" marL="457200" rtl="0" algn="l">
              <a:spcBef>
                <a:spcPts val="1600"/>
              </a:spcBef>
              <a:spcAft>
                <a:spcPts val="0"/>
              </a:spcAft>
              <a:buNone/>
            </a:pPr>
            <a:r>
              <a:rPr lang="en" sz="2100">
                <a:latin typeface="Roboto Mono"/>
                <a:ea typeface="Roboto Mono"/>
                <a:cs typeface="Roboto Mono"/>
                <a:sym typeface="Roboto Mono"/>
              </a:rPr>
              <a:t>https://lms.techelevator.com/</a:t>
            </a:r>
            <a:endParaRPr sz="2100">
              <a:latin typeface="Roboto Mono"/>
              <a:ea typeface="Roboto Mono"/>
              <a:cs typeface="Roboto Mono"/>
              <a:sym typeface="Roboto Mono"/>
            </a:endParaRPr>
          </a:p>
          <a:p>
            <a:pPr indent="-342900" lvl="0" marL="457200" rtl="0" algn="l">
              <a:spcBef>
                <a:spcPts val="1600"/>
              </a:spcBef>
              <a:spcAft>
                <a:spcPts val="0"/>
              </a:spcAft>
              <a:buSzPts val="1800"/>
              <a:buAutoNum type="arabicPeriod"/>
            </a:pPr>
            <a:r>
              <a:rPr lang="en"/>
              <a:t>Log in using your username and password</a:t>
            </a:r>
            <a:endParaRPr/>
          </a:p>
        </p:txBody>
      </p:sp>
      <p:sp>
        <p:nvSpPr>
          <p:cNvPr id="71" name="Google Shape;71;p16"/>
          <p:cNvSpPr txBox="1"/>
          <p:nvPr/>
        </p:nvSpPr>
        <p:spPr>
          <a:xfrm>
            <a:off x="179025" y="21592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     Bootcamp OS Check</a:t>
            </a:r>
            <a:endParaRPr sz="3600">
              <a:solidFill>
                <a:srgbClr val="434343"/>
              </a:solidFill>
              <a:latin typeface="Proxima Nova"/>
              <a:ea typeface="Proxima Nova"/>
              <a:cs typeface="Proxima Nova"/>
              <a:sym typeface="Proxima Nova"/>
            </a:endParaRPr>
          </a:p>
        </p:txBody>
      </p:sp>
      <p:pic>
        <p:nvPicPr>
          <p:cNvPr id="72" name="Google Shape;72;p16"/>
          <p:cNvPicPr preferRelativeResize="0"/>
          <p:nvPr/>
        </p:nvPicPr>
        <p:blipFill>
          <a:blip r:embed="rId3">
            <a:alphaModFix/>
          </a:blip>
          <a:stretch>
            <a:fillRect/>
          </a:stretch>
        </p:blipFill>
        <p:spPr>
          <a:xfrm>
            <a:off x="521450" y="391725"/>
            <a:ext cx="513475" cy="513475"/>
          </a:xfrm>
          <a:prstGeom prst="rect">
            <a:avLst/>
          </a:prstGeom>
          <a:noFill/>
          <a:ln>
            <a:noFill/>
          </a:ln>
        </p:spPr>
      </p:pic>
      <p:pic>
        <p:nvPicPr>
          <p:cNvPr id="73" name="Google Shape;73;p16"/>
          <p:cNvPicPr preferRelativeResize="0"/>
          <p:nvPr/>
        </p:nvPicPr>
        <p:blipFill>
          <a:blip r:embed="rId4">
            <a:alphaModFix/>
          </a:blip>
          <a:stretch>
            <a:fillRect/>
          </a:stretch>
        </p:blipFill>
        <p:spPr>
          <a:xfrm>
            <a:off x="2063375" y="3039700"/>
            <a:ext cx="5648946" cy="1865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tagline.png" id="315" name="Google Shape;315;p43"/>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16" name="Google Shape;316;p43"/>
          <p:cNvSpPr txBox="1"/>
          <p:nvPr>
            <p:ph type="title"/>
          </p:nvPr>
        </p:nvSpPr>
        <p:spPr>
          <a:xfrm>
            <a:off x="478200" y="454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Review… Need to know.</a:t>
            </a:r>
            <a:endParaRPr/>
          </a:p>
        </p:txBody>
      </p:sp>
      <p:sp>
        <p:nvSpPr>
          <p:cNvPr id="317" name="Google Shape;317;p43"/>
          <p:cNvSpPr txBox="1"/>
          <p:nvPr/>
        </p:nvSpPr>
        <p:spPr>
          <a:xfrm>
            <a:off x="590700" y="1446600"/>
            <a:ext cx="7962600" cy="27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You should memorize and practice using:</a:t>
            </a:r>
            <a:br>
              <a:rPr lang="en"/>
            </a:br>
            <a:br>
              <a:rPr lang="en"/>
            </a:br>
            <a:r>
              <a:rPr lang="en"/>
              <a:t>ls and ls -la</a:t>
            </a:r>
            <a:br>
              <a:rPr lang="en"/>
            </a:b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cd and how to move about the file system </a:t>
            </a:r>
            <a:br>
              <a:rPr lang="en">
                <a:solidFill>
                  <a:schemeClr val="dk1"/>
                </a:solidFill>
              </a:rPr>
            </a:br>
            <a:r>
              <a:rPr lang="en">
                <a:solidFill>
                  <a:schemeClr val="dk1"/>
                </a:solidFill>
              </a:rPr>
              <a:t>    - up a directory</a:t>
            </a:r>
            <a:br>
              <a:rPr lang="en">
                <a:solidFill>
                  <a:schemeClr val="dk1"/>
                </a:solidFill>
              </a:rPr>
            </a:br>
            <a:r>
              <a:rPr lang="en">
                <a:solidFill>
                  <a:schemeClr val="dk1"/>
                </a:solidFill>
              </a:rPr>
              <a:t>    - down a directory</a:t>
            </a:r>
            <a:br>
              <a:rPr lang="en">
                <a:solidFill>
                  <a:schemeClr val="dk1"/>
                </a:solidFill>
              </a:rPr>
            </a:br>
            <a:r>
              <a:rPr lang="en">
                <a:solidFill>
                  <a:schemeClr val="dk1"/>
                </a:solidFill>
              </a:rPr>
              <a:t>    - etc.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pwd</a:t>
            </a:r>
            <a:br>
              <a:rPr lang="en">
                <a:solidFill>
                  <a:schemeClr val="dk1"/>
                </a:solidFill>
              </a:rPr>
            </a:b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other commands can be referenced when needed or you will learn them over time. </a:t>
            </a:r>
            <a:r>
              <a:rPr i="1" lang="en">
                <a:solidFill>
                  <a:schemeClr val="dk1"/>
                </a:solidFill>
              </a:rPr>
              <a:t>However you may see some of them on a quiz or exercise. </a:t>
            </a:r>
            <a:r>
              <a:rPr lang="en">
                <a:solidFill>
                  <a:schemeClr val="dk1"/>
                </a:solidFill>
              </a:rPr>
              <a:t>          </a:t>
            </a:r>
            <a:endParaRPr/>
          </a:p>
        </p:txBody>
      </p:sp>
      <p:pic>
        <p:nvPicPr>
          <p:cNvPr id="318" name="Google Shape;318;p43"/>
          <p:cNvPicPr preferRelativeResize="0"/>
          <p:nvPr/>
        </p:nvPicPr>
        <p:blipFill>
          <a:blip r:embed="rId4">
            <a:alphaModFix/>
          </a:blip>
          <a:stretch>
            <a:fillRect/>
          </a:stretch>
        </p:blipFill>
        <p:spPr>
          <a:xfrm>
            <a:off x="4706150" y="1026974"/>
            <a:ext cx="3614900" cy="2588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descr="tagline.png" id="323" name="Google Shape;323;p44"/>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24" name="Google Shape;324;p44"/>
          <p:cNvSpPr txBox="1"/>
          <p:nvPr/>
        </p:nvSpPr>
        <p:spPr>
          <a:xfrm>
            <a:off x="376250" y="1296650"/>
            <a:ext cx="8045700" cy="3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Source Code Repositories, GitLab and Git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tagline.png" id="330" name="Google Shape;330;p45"/>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31" name="Google Shape;33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Toy Story 2</a:t>
            </a:r>
            <a:endParaRPr/>
          </a:p>
        </p:txBody>
      </p:sp>
      <p:pic>
        <p:nvPicPr>
          <p:cNvPr id="332" name="Google Shape;332;p45"/>
          <p:cNvPicPr preferRelativeResize="0"/>
          <p:nvPr/>
        </p:nvPicPr>
        <p:blipFill>
          <a:blip r:embed="rId4">
            <a:alphaModFix/>
          </a:blip>
          <a:stretch>
            <a:fillRect/>
          </a:stretch>
        </p:blipFill>
        <p:spPr>
          <a:xfrm>
            <a:off x="4306126" y="961312"/>
            <a:ext cx="3788599" cy="3220875"/>
          </a:xfrm>
          <a:prstGeom prst="rect">
            <a:avLst/>
          </a:prstGeom>
          <a:noFill/>
          <a:ln>
            <a:noFill/>
          </a:ln>
        </p:spPr>
      </p:pic>
      <p:sp>
        <p:nvSpPr>
          <p:cNvPr id="333" name="Google Shape;333;p45"/>
          <p:cNvSpPr txBox="1"/>
          <p:nvPr/>
        </p:nvSpPr>
        <p:spPr>
          <a:xfrm>
            <a:off x="740225" y="2166450"/>
            <a:ext cx="36108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lang="en"/>
            </a:br>
            <a:r>
              <a:rPr lang="en" sz="1100" u="sng">
                <a:solidFill>
                  <a:schemeClr val="hlink"/>
                </a:solidFill>
                <a:hlinkClick r:id="rId5"/>
              </a:rPr>
              <a:t>https://www.youtube.com/watch?v=Hhr681TpZac</a:t>
            </a:r>
            <a:endParaRPr/>
          </a:p>
        </p:txBody>
      </p:sp>
      <p:sp>
        <p:nvSpPr>
          <p:cNvPr id="334" name="Google Shape;334;p45"/>
          <p:cNvSpPr txBox="1"/>
          <p:nvPr/>
        </p:nvSpPr>
        <p:spPr>
          <a:xfrm>
            <a:off x="695325" y="1419425"/>
            <a:ext cx="27549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Good stuff starts at ~ 4:00 in…</a:t>
            </a:r>
            <a:br>
              <a:rPr lang="en"/>
            </a:br>
            <a:r>
              <a:rPr lang="en"/>
              <a:t>Seriously, the </a:t>
            </a:r>
            <a:r>
              <a:rPr lang="en"/>
              <a:t>first</a:t>
            </a:r>
            <a:r>
              <a:rPr lang="en"/>
              <a:t> 4 minutes suck</a:t>
            </a:r>
            <a:endParaRPr/>
          </a:p>
        </p:txBody>
      </p:sp>
      <p:sp>
        <p:nvSpPr>
          <p:cNvPr id="335" name="Google Shape;335;p45"/>
          <p:cNvSpPr txBox="1"/>
          <p:nvPr/>
        </p:nvSpPr>
        <p:spPr>
          <a:xfrm>
            <a:off x="695325" y="3029625"/>
            <a:ext cx="27549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Do not watch now … lol</a:t>
            </a:r>
            <a:endParaRPr/>
          </a:p>
        </p:txBody>
      </p:sp>
      <p:sp>
        <p:nvSpPr>
          <p:cNvPr id="336" name="Google Shape;336;p45"/>
          <p:cNvSpPr txBox="1"/>
          <p:nvPr/>
        </p:nvSpPr>
        <p:spPr>
          <a:xfrm>
            <a:off x="740225" y="3029625"/>
            <a:ext cx="2892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descr="tagline.png" id="341" name="Google Shape;341;p46"/>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42" name="Google Shape;342;p46"/>
          <p:cNvSpPr txBox="1"/>
          <p:nvPr/>
        </p:nvSpPr>
        <p:spPr>
          <a:xfrm>
            <a:off x="376250" y="1296650"/>
            <a:ext cx="8045700" cy="3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Git?</a:t>
            </a:r>
            <a:endParaRPr/>
          </a:p>
        </p:txBody>
      </p:sp>
      <p:sp>
        <p:nvSpPr>
          <p:cNvPr id="344" name="Google Shape;344;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434343"/>
                </a:solidFill>
                <a:highlight>
                  <a:schemeClr val="accent6"/>
                </a:highlight>
              </a:rPr>
              <a:t>Git is a</a:t>
            </a:r>
            <a:r>
              <a:rPr b="1" lang="en" sz="1400">
                <a:solidFill>
                  <a:srgbClr val="434343"/>
                </a:solidFill>
                <a:highlight>
                  <a:srgbClr val="FFFFFF"/>
                </a:highlight>
              </a:rPr>
              <a:t> </a:t>
            </a:r>
            <a:r>
              <a:rPr b="1" i="1" lang="en" sz="1400">
                <a:solidFill>
                  <a:srgbClr val="434343"/>
                </a:solidFill>
                <a:highlight>
                  <a:schemeClr val="accent6"/>
                </a:highlight>
              </a:rPr>
              <a:t>distributed</a:t>
            </a:r>
            <a:r>
              <a:rPr b="1" lang="en" sz="1400">
                <a:solidFill>
                  <a:srgbClr val="434343"/>
                </a:solidFill>
                <a:highlight>
                  <a:schemeClr val="accent6"/>
                </a:highlight>
              </a:rPr>
              <a:t>, version control system</a:t>
            </a:r>
            <a:r>
              <a:rPr lang="en" sz="1400">
                <a:solidFill>
                  <a:srgbClr val="434343"/>
                </a:solidFill>
                <a:highlight>
                  <a:srgbClr val="FFFFFF"/>
                </a:highlight>
              </a:rPr>
              <a:t>.  It is a </a:t>
            </a:r>
            <a:r>
              <a:rPr lang="en" sz="1400">
                <a:solidFill>
                  <a:srgbClr val="434343"/>
                </a:solidFill>
                <a:highlight>
                  <a:srgbClr val="FFFFFF"/>
                </a:highlight>
              </a:rPr>
              <a:t>software</a:t>
            </a:r>
            <a:r>
              <a:rPr lang="en" sz="1400">
                <a:solidFill>
                  <a:srgbClr val="434343"/>
                </a:solidFill>
                <a:highlight>
                  <a:srgbClr val="FFFFFF"/>
                </a:highlight>
              </a:rPr>
              <a:t> application used for tracking changes in computer files and coordinating work on those files among multiple people. It is used for:</a:t>
            </a:r>
            <a:endParaRPr sz="1400">
              <a:solidFill>
                <a:srgbClr val="434343"/>
              </a:solidFill>
              <a:highlight>
                <a:srgbClr val="FFFFFF"/>
              </a:highlight>
            </a:endParaRPr>
          </a:p>
          <a:p>
            <a:pPr indent="-317500" lvl="0" marL="457200" rtl="0" algn="l">
              <a:spcBef>
                <a:spcPts val="1600"/>
              </a:spcBef>
              <a:spcAft>
                <a:spcPts val="0"/>
              </a:spcAft>
              <a:buClr>
                <a:srgbClr val="434343"/>
              </a:buClr>
              <a:buSzPts val="1400"/>
              <a:buChar char="●"/>
            </a:pPr>
            <a:r>
              <a:rPr lang="en" sz="1400">
                <a:solidFill>
                  <a:srgbClr val="434343"/>
                </a:solidFill>
                <a:highlight>
                  <a:srgbClr val="FFFFFF"/>
                </a:highlight>
              </a:rPr>
              <a:t>Saving  code changes in case your local copy gets corrupt, lost, accidently deleted, the dog ate your homework, etc.</a:t>
            </a:r>
            <a:br>
              <a:rPr lang="en" sz="1400">
                <a:solidFill>
                  <a:srgbClr val="434343"/>
                </a:solidFill>
                <a:highlight>
                  <a:srgbClr val="FFFFFF"/>
                </a:highlight>
              </a:rPr>
            </a:br>
            <a:endParaRPr sz="1400">
              <a:solidFill>
                <a:srgbClr val="434343"/>
              </a:solidFill>
              <a:highlight>
                <a:srgbClr val="FFFFFF"/>
              </a:highlight>
            </a:endParaRPr>
          </a:p>
          <a:p>
            <a:pPr indent="-317500" lvl="0" marL="457200" rtl="0" algn="l">
              <a:spcBef>
                <a:spcPts val="0"/>
              </a:spcBef>
              <a:spcAft>
                <a:spcPts val="0"/>
              </a:spcAft>
              <a:buClr>
                <a:srgbClr val="434343"/>
              </a:buClr>
              <a:buSzPts val="1400"/>
              <a:buChar char="●"/>
            </a:pPr>
            <a:r>
              <a:rPr lang="en" sz="1400">
                <a:solidFill>
                  <a:srgbClr val="434343"/>
                </a:solidFill>
                <a:highlight>
                  <a:srgbClr val="FFFFFF"/>
                </a:highlight>
              </a:rPr>
              <a:t>Sharing code across teams and team members.</a:t>
            </a:r>
            <a:br>
              <a:rPr lang="en" sz="1400">
                <a:solidFill>
                  <a:srgbClr val="434343"/>
                </a:solidFill>
                <a:highlight>
                  <a:srgbClr val="FFFFFF"/>
                </a:highlight>
              </a:rPr>
            </a:br>
            <a:endParaRPr sz="1400">
              <a:solidFill>
                <a:srgbClr val="434343"/>
              </a:solidFill>
              <a:highlight>
                <a:srgbClr val="FFFFFF"/>
              </a:highlight>
            </a:endParaRPr>
          </a:p>
          <a:p>
            <a:pPr indent="-317500" lvl="0" marL="457200" rtl="0" algn="l">
              <a:spcBef>
                <a:spcPts val="0"/>
              </a:spcBef>
              <a:spcAft>
                <a:spcPts val="0"/>
              </a:spcAft>
              <a:buClr>
                <a:srgbClr val="434343"/>
              </a:buClr>
              <a:buSzPts val="1400"/>
              <a:buChar char="●"/>
            </a:pPr>
            <a:r>
              <a:rPr lang="en" sz="1400">
                <a:solidFill>
                  <a:srgbClr val="434343"/>
                </a:solidFill>
                <a:highlight>
                  <a:srgbClr val="FFFFFF"/>
                </a:highlight>
              </a:rPr>
              <a:t>Comparing past versions, changes to files and who made them, parallel development, etc.</a:t>
            </a:r>
            <a:br>
              <a:rPr lang="en" sz="1400">
                <a:solidFill>
                  <a:srgbClr val="434343"/>
                </a:solidFill>
                <a:highlight>
                  <a:srgbClr val="FFFFFF"/>
                </a:highlight>
              </a:rPr>
            </a:br>
            <a:endParaRPr sz="1400">
              <a:solidFill>
                <a:srgbClr val="434343"/>
              </a:solidFill>
              <a:highlight>
                <a:srgbClr val="FFFFFF"/>
              </a:highlight>
            </a:endParaRPr>
          </a:p>
          <a:p>
            <a:pPr indent="-317500" lvl="0" marL="457200" rtl="0" algn="l">
              <a:spcBef>
                <a:spcPts val="0"/>
              </a:spcBef>
              <a:spcAft>
                <a:spcPts val="0"/>
              </a:spcAft>
              <a:buClr>
                <a:srgbClr val="434343"/>
              </a:buClr>
              <a:buSzPts val="1400"/>
              <a:buChar char="●"/>
            </a:pPr>
            <a:r>
              <a:rPr lang="en" sz="1400">
                <a:solidFill>
                  <a:srgbClr val="434343"/>
                </a:solidFill>
                <a:highlight>
                  <a:srgbClr val="FFFFFF"/>
                </a:highlight>
              </a:rPr>
              <a:t>System of truth</a:t>
            </a:r>
            <a:br>
              <a:rPr lang="en" sz="1400">
                <a:solidFill>
                  <a:srgbClr val="434343"/>
                </a:solidFill>
                <a:highlight>
                  <a:srgbClr val="FFFFFF"/>
                </a:highlight>
              </a:rPr>
            </a:br>
            <a:endParaRPr sz="1400">
              <a:solidFill>
                <a:srgbClr val="434343"/>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descr="tagline.png" id="349" name="Google Shape;349;p47"/>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50" name="Google Shape;350;p47"/>
          <p:cNvSpPr txBox="1"/>
          <p:nvPr/>
        </p:nvSpPr>
        <p:spPr>
          <a:xfrm>
            <a:off x="376250" y="1296650"/>
            <a:ext cx="8045700" cy="3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GitLab, Github and Bitbucket?</a:t>
            </a:r>
            <a:endParaRPr/>
          </a:p>
        </p:txBody>
      </p:sp>
      <p:sp>
        <p:nvSpPr>
          <p:cNvPr id="352" name="Google Shape;352;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solidFill>
                  <a:srgbClr val="434343"/>
                </a:solidFill>
                <a:highlight>
                  <a:srgbClr val="FFFFFF"/>
                </a:highlight>
              </a:rPr>
              <a:t>GitLab, </a:t>
            </a:r>
            <a:r>
              <a:rPr b="1" i="1" lang="en" sz="1400">
                <a:solidFill>
                  <a:srgbClr val="434343"/>
                </a:solidFill>
                <a:highlight>
                  <a:srgbClr val="FFFFFF"/>
                </a:highlight>
              </a:rPr>
              <a:t>Github</a:t>
            </a:r>
            <a:r>
              <a:rPr lang="en" sz="1400">
                <a:solidFill>
                  <a:srgbClr val="434343"/>
                </a:solidFill>
                <a:highlight>
                  <a:srgbClr val="FFFFFF"/>
                </a:highlight>
              </a:rPr>
              <a:t>, </a:t>
            </a:r>
            <a:r>
              <a:rPr b="1" i="1" lang="en" sz="1400">
                <a:solidFill>
                  <a:srgbClr val="434343"/>
                </a:solidFill>
                <a:highlight>
                  <a:srgbClr val="FFFFFF"/>
                </a:highlight>
              </a:rPr>
              <a:t>Bitbucket</a:t>
            </a:r>
            <a:r>
              <a:rPr lang="en" sz="1400">
                <a:solidFill>
                  <a:srgbClr val="434343"/>
                </a:solidFill>
                <a:highlight>
                  <a:srgbClr val="FFFFFF"/>
                </a:highlight>
              </a:rPr>
              <a:t> are </a:t>
            </a:r>
            <a:r>
              <a:rPr b="1" lang="en" sz="1400">
                <a:solidFill>
                  <a:srgbClr val="434343"/>
                </a:solidFill>
                <a:highlight>
                  <a:srgbClr val="FFFFFF"/>
                </a:highlight>
              </a:rPr>
              <a:t>companies that </a:t>
            </a:r>
            <a:r>
              <a:rPr b="1" i="1" lang="en" sz="1400">
                <a:solidFill>
                  <a:srgbClr val="434343"/>
                </a:solidFill>
                <a:highlight>
                  <a:srgbClr val="FFFFFF"/>
                </a:highlight>
              </a:rPr>
              <a:t>host</a:t>
            </a:r>
            <a:r>
              <a:rPr b="1" lang="en" sz="1400">
                <a:solidFill>
                  <a:srgbClr val="434343"/>
                </a:solidFill>
                <a:highlight>
                  <a:srgbClr val="FFFFFF"/>
                </a:highlight>
              </a:rPr>
              <a:t> code repositories </a:t>
            </a:r>
            <a:r>
              <a:rPr lang="en" sz="1400">
                <a:solidFill>
                  <a:srgbClr val="434343"/>
                </a:solidFill>
                <a:highlight>
                  <a:srgbClr val="FFFFFF"/>
                </a:highlight>
              </a:rPr>
              <a:t>remotely based on </a:t>
            </a:r>
            <a:r>
              <a:rPr b="1" lang="en" sz="1400">
                <a:solidFill>
                  <a:srgbClr val="434343"/>
                </a:solidFill>
                <a:highlight>
                  <a:srgbClr val="FFFFFF"/>
                </a:highlight>
              </a:rPr>
              <a:t>git software</a:t>
            </a:r>
            <a:r>
              <a:rPr lang="en" sz="1400">
                <a:solidFill>
                  <a:srgbClr val="434343"/>
                </a:solidFill>
                <a:highlight>
                  <a:srgbClr val="FFFFFF"/>
                </a:highlight>
              </a:rPr>
              <a:t>.  A </a:t>
            </a:r>
            <a:r>
              <a:rPr b="1" i="1" lang="en" sz="1400">
                <a:solidFill>
                  <a:srgbClr val="434343"/>
                </a:solidFill>
                <a:highlight>
                  <a:srgbClr val="FFFFFF"/>
                </a:highlight>
              </a:rPr>
              <a:t>code repository</a:t>
            </a:r>
            <a:r>
              <a:rPr lang="en" sz="1400">
                <a:solidFill>
                  <a:srgbClr val="434343"/>
                </a:solidFill>
                <a:highlight>
                  <a:srgbClr val="FFFFFF"/>
                </a:highlight>
              </a:rPr>
              <a:t> consist of all code/files that make a project.</a:t>
            </a:r>
            <a:endParaRPr sz="1400">
              <a:solidFill>
                <a:srgbClr val="434343"/>
              </a:solidFill>
              <a:highlight>
                <a:srgbClr val="FFFFFF"/>
              </a:highlight>
            </a:endParaRPr>
          </a:p>
          <a:p>
            <a:pPr indent="0" lvl="0" marL="0" rtl="0" algn="l">
              <a:spcBef>
                <a:spcPts val="1600"/>
              </a:spcBef>
              <a:spcAft>
                <a:spcPts val="0"/>
              </a:spcAft>
              <a:buNone/>
            </a:pPr>
            <a:r>
              <a:t/>
            </a:r>
            <a:endParaRPr sz="1400">
              <a:solidFill>
                <a:srgbClr val="434343"/>
              </a:solidFill>
              <a:highlight>
                <a:srgbClr val="FFFFFF"/>
              </a:highlight>
            </a:endParaRPr>
          </a:p>
          <a:p>
            <a:pPr indent="0" lvl="0" marL="0" rtl="0" algn="l">
              <a:spcBef>
                <a:spcPts val="1600"/>
              </a:spcBef>
              <a:spcAft>
                <a:spcPts val="1600"/>
              </a:spcAft>
              <a:buNone/>
            </a:pPr>
            <a:r>
              <a:rPr lang="en" sz="1400">
                <a:solidFill>
                  <a:srgbClr val="434343"/>
                </a:solidFill>
                <a:highlight>
                  <a:srgbClr val="FFFFFF"/>
                </a:highlight>
              </a:rPr>
              <a:t>When you make changes to your code on your laptop (locally), you </a:t>
            </a:r>
            <a:r>
              <a:rPr b="1" i="1" lang="en" sz="1400">
                <a:solidFill>
                  <a:srgbClr val="434343"/>
                </a:solidFill>
                <a:highlight>
                  <a:srgbClr val="FFFFFF"/>
                </a:highlight>
              </a:rPr>
              <a:t>push</a:t>
            </a:r>
            <a:r>
              <a:rPr lang="en" sz="1400">
                <a:solidFill>
                  <a:srgbClr val="434343"/>
                </a:solidFill>
                <a:highlight>
                  <a:srgbClr val="FFFFFF"/>
                </a:highlight>
              </a:rPr>
              <a:t> your changes to your repository (remote repository) which exists in </a:t>
            </a:r>
            <a:r>
              <a:rPr b="1" lang="en" sz="1400">
                <a:solidFill>
                  <a:srgbClr val="434343"/>
                </a:solidFill>
                <a:highlight>
                  <a:srgbClr val="FFFFFF"/>
                </a:highlight>
              </a:rPr>
              <a:t>GitLab</a:t>
            </a:r>
            <a:r>
              <a:rPr lang="en" sz="1400">
                <a:solidFill>
                  <a:srgbClr val="434343"/>
                </a:solidFill>
                <a:highlight>
                  <a:srgbClr val="FFFFFF"/>
                </a:highlight>
              </a:rPr>
              <a:t>.  </a:t>
            </a:r>
            <a:br>
              <a:rPr lang="en" sz="1400">
                <a:solidFill>
                  <a:srgbClr val="434343"/>
                </a:solidFill>
                <a:highlight>
                  <a:srgbClr val="FFFFFF"/>
                </a:highlight>
              </a:rPr>
            </a:br>
            <a:br>
              <a:rPr lang="en" sz="1400">
                <a:solidFill>
                  <a:srgbClr val="434343"/>
                </a:solidFill>
                <a:highlight>
                  <a:srgbClr val="FFFFFF"/>
                </a:highlight>
              </a:rPr>
            </a:br>
            <a:r>
              <a:rPr lang="en" sz="1400">
                <a:solidFill>
                  <a:srgbClr val="434343"/>
                </a:solidFill>
                <a:highlight>
                  <a:srgbClr val="FFFFFF"/>
                </a:highlight>
              </a:rPr>
              <a:t>When you need to update your local machine with code someone else wrote, you </a:t>
            </a:r>
            <a:r>
              <a:rPr b="1" i="1" lang="en" sz="1400">
                <a:solidFill>
                  <a:srgbClr val="434343"/>
                </a:solidFill>
                <a:highlight>
                  <a:srgbClr val="FFFFFF"/>
                </a:highlight>
              </a:rPr>
              <a:t>pull</a:t>
            </a:r>
            <a:r>
              <a:rPr lang="en" sz="1400">
                <a:solidFill>
                  <a:srgbClr val="434343"/>
                </a:solidFill>
                <a:highlight>
                  <a:srgbClr val="FFFFFF"/>
                </a:highlight>
              </a:rPr>
              <a:t> the changes to your local computer.</a:t>
            </a:r>
            <a:br>
              <a:rPr lang="en" sz="1400">
                <a:solidFill>
                  <a:srgbClr val="434343"/>
                </a:solidFill>
                <a:highlight>
                  <a:srgbClr val="FFFFFF"/>
                </a:highlight>
              </a:rPr>
            </a:br>
            <a:endParaRPr sz="1400">
              <a:solidFill>
                <a:srgbClr val="434343"/>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nvSpPr>
        <p:spPr>
          <a:xfrm>
            <a:off x="205500" y="154700"/>
            <a:ext cx="87657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LOCAL REPOSITORY</a:t>
            </a:r>
            <a:endParaRPr sz="4800">
              <a:solidFill>
                <a:srgbClr val="434343"/>
              </a:solidFill>
              <a:latin typeface="Proxima Nova Extrabold"/>
              <a:ea typeface="Proxima Nova Extrabold"/>
              <a:cs typeface="Proxima Nova Extrabold"/>
              <a:sym typeface="Proxima Nova Extrabold"/>
            </a:endParaRPr>
          </a:p>
          <a:p>
            <a:pPr indent="0" lvl="0" marL="0" rtl="0" algn="ctr">
              <a:spcBef>
                <a:spcPts val="0"/>
              </a:spcBef>
              <a:spcAft>
                <a:spcPts val="0"/>
              </a:spcAft>
              <a:buNone/>
            </a:pPr>
            <a:r>
              <a:rPr lang="en" sz="2000">
                <a:solidFill>
                  <a:schemeClr val="dk2"/>
                </a:solidFill>
                <a:latin typeface="Proxima Nova Extrabold"/>
                <a:ea typeface="Proxima Nova Extrabold"/>
                <a:cs typeface="Proxima Nova Extrabold"/>
                <a:sym typeface="Proxima Nova Extrabold"/>
              </a:rPr>
              <a:t>Your Laptop</a:t>
            </a:r>
            <a:endParaRPr sz="2000">
              <a:solidFill>
                <a:schemeClr val="dk2"/>
              </a:solidFill>
              <a:latin typeface="Proxima Nova Extrabold"/>
              <a:ea typeface="Proxima Nova Extrabold"/>
              <a:cs typeface="Proxima Nova Extrabold"/>
              <a:sym typeface="Proxima Nova Extrabold"/>
            </a:endParaRPr>
          </a:p>
          <a:p>
            <a:pPr indent="0" lvl="0" marL="0" rtl="0" algn="ctr">
              <a:spcBef>
                <a:spcPts val="0"/>
              </a:spcBef>
              <a:spcAft>
                <a:spcPts val="0"/>
              </a:spcAft>
              <a:buNone/>
            </a:pPr>
            <a:r>
              <a:t/>
            </a:r>
            <a:endParaRPr sz="4800">
              <a:solidFill>
                <a:srgbClr val="434343"/>
              </a:solidFill>
              <a:latin typeface="Proxima Nova Extrabold"/>
              <a:ea typeface="Proxima Nova Extrabold"/>
              <a:cs typeface="Proxima Nova Extrabold"/>
              <a:sym typeface="Proxima Nova Extrabold"/>
            </a:endParaRPr>
          </a:p>
        </p:txBody>
      </p:sp>
      <p:pic>
        <p:nvPicPr>
          <p:cNvPr descr="tagline.png" id="358" name="Google Shape;358;p48"/>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59" name="Google Shape;359;p48"/>
          <p:cNvSpPr txBox="1"/>
          <p:nvPr/>
        </p:nvSpPr>
        <p:spPr>
          <a:xfrm>
            <a:off x="891450" y="1535275"/>
            <a:ext cx="77823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p:txBody>
      </p:sp>
      <p:pic>
        <p:nvPicPr>
          <p:cNvPr id="360" name="Google Shape;360;p48"/>
          <p:cNvPicPr preferRelativeResize="0"/>
          <p:nvPr/>
        </p:nvPicPr>
        <p:blipFill>
          <a:blip r:embed="rId4">
            <a:alphaModFix/>
          </a:blip>
          <a:stretch>
            <a:fillRect/>
          </a:stretch>
        </p:blipFill>
        <p:spPr>
          <a:xfrm>
            <a:off x="1444926" y="1321275"/>
            <a:ext cx="5947265" cy="2827925"/>
          </a:xfrm>
          <a:prstGeom prst="rect">
            <a:avLst/>
          </a:prstGeom>
          <a:noFill/>
          <a:ln>
            <a:noFill/>
          </a:ln>
        </p:spPr>
      </p:pic>
      <p:sp>
        <p:nvSpPr>
          <p:cNvPr id="361" name="Google Shape;361;p48"/>
          <p:cNvSpPr/>
          <p:nvPr/>
        </p:nvSpPr>
        <p:spPr>
          <a:xfrm>
            <a:off x="2398425" y="2193250"/>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8"/>
          <p:cNvSpPr/>
          <p:nvPr/>
        </p:nvSpPr>
        <p:spPr>
          <a:xfrm>
            <a:off x="5755800" y="2193250"/>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8"/>
          <p:cNvSpPr/>
          <p:nvPr/>
        </p:nvSpPr>
        <p:spPr>
          <a:xfrm>
            <a:off x="3198475" y="2830575"/>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8"/>
          <p:cNvSpPr/>
          <p:nvPr/>
        </p:nvSpPr>
        <p:spPr>
          <a:xfrm>
            <a:off x="4921525" y="2862700"/>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8"/>
          <p:cNvSpPr/>
          <p:nvPr/>
        </p:nvSpPr>
        <p:spPr>
          <a:xfrm>
            <a:off x="1995150" y="1890200"/>
            <a:ext cx="3004500" cy="43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8"/>
          <p:cNvSpPr txBox="1"/>
          <p:nvPr/>
        </p:nvSpPr>
        <p:spPr>
          <a:xfrm>
            <a:off x="1963650" y="2129613"/>
            <a:ext cx="1357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Instructor Code</a:t>
            </a:r>
            <a:endParaRPr sz="1200">
              <a:solidFill>
                <a:schemeClr val="dk2"/>
              </a:solidFill>
              <a:latin typeface="Proxima Nova"/>
              <a:ea typeface="Proxima Nova"/>
              <a:cs typeface="Proxima Nova"/>
              <a:sym typeface="Proxima Nova"/>
            </a:endParaRPr>
          </a:p>
        </p:txBody>
      </p:sp>
      <p:sp>
        <p:nvSpPr>
          <p:cNvPr id="367" name="Google Shape;367;p48"/>
          <p:cNvSpPr txBox="1"/>
          <p:nvPr/>
        </p:nvSpPr>
        <p:spPr>
          <a:xfrm>
            <a:off x="5673000" y="2104575"/>
            <a:ext cx="1357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Your Code</a:t>
            </a:r>
            <a:endParaRPr sz="1200">
              <a:solidFill>
                <a:schemeClr val="dk2"/>
              </a:solidFill>
              <a:latin typeface="Proxima Nova"/>
              <a:ea typeface="Proxima Nova"/>
              <a:cs typeface="Proxima Nova"/>
              <a:sym typeface="Proxima Nova"/>
            </a:endParaRPr>
          </a:p>
        </p:txBody>
      </p:sp>
      <p:sp>
        <p:nvSpPr>
          <p:cNvPr id="368" name="Google Shape;368;p48"/>
          <p:cNvSpPr txBox="1"/>
          <p:nvPr/>
        </p:nvSpPr>
        <p:spPr>
          <a:xfrm>
            <a:off x="3738900" y="4103550"/>
            <a:ext cx="13578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Your Laptop</a:t>
            </a:r>
            <a:endParaRPr sz="1200">
              <a:solidFill>
                <a:schemeClr val="dk2"/>
              </a:solidFill>
              <a:latin typeface="Proxima Nova"/>
              <a:ea typeface="Proxima Nova"/>
              <a:cs typeface="Proxima Nova"/>
              <a:sym typeface="Proxima Nova"/>
            </a:endParaRPr>
          </a:p>
        </p:txBody>
      </p:sp>
      <p:sp>
        <p:nvSpPr>
          <p:cNvPr id="369" name="Google Shape;369;p48"/>
          <p:cNvSpPr/>
          <p:nvPr/>
        </p:nvSpPr>
        <p:spPr>
          <a:xfrm>
            <a:off x="1202775" y="1397475"/>
            <a:ext cx="6254400" cy="180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8"/>
          <p:cNvSpPr/>
          <p:nvPr/>
        </p:nvSpPr>
        <p:spPr>
          <a:xfrm rot="3171183">
            <a:off x="2932090" y="2428778"/>
            <a:ext cx="1613119" cy="249243"/>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8"/>
          <p:cNvSpPr/>
          <p:nvPr/>
        </p:nvSpPr>
        <p:spPr>
          <a:xfrm>
            <a:off x="3198475" y="1762750"/>
            <a:ext cx="588000" cy="43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8"/>
          <p:cNvSpPr/>
          <p:nvPr/>
        </p:nvSpPr>
        <p:spPr>
          <a:xfrm rot="7323508">
            <a:off x="4233863" y="2387831"/>
            <a:ext cx="1613084" cy="249216"/>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nvSpPr>
        <p:spPr>
          <a:xfrm>
            <a:off x="205500" y="154700"/>
            <a:ext cx="87657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ORIGIN</a:t>
            </a:r>
            <a:endParaRPr sz="4800">
              <a:solidFill>
                <a:srgbClr val="434343"/>
              </a:solidFill>
              <a:latin typeface="Proxima Nova Extrabold"/>
              <a:ea typeface="Proxima Nova Extrabold"/>
              <a:cs typeface="Proxima Nova Extrabold"/>
              <a:sym typeface="Proxima Nova Extrabold"/>
            </a:endParaRPr>
          </a:p>
          <a:p>
            <a:pPr indent="0" lvl="0" marL="0" rtl="0" algn="ctr">
              <a:spcBef>
                <a:spcPts val="0"/>
              </a:spcBef>
              <a:spcAft>
                <a:spcPts val="0"/>
              </a:spcAft>
              <a:buNone/>
            </a:pPr>
            <a:r>
              <a:rPr lang="en" sz="2000">
                <a:solidFill>
                  <a:schemeClr val="dk2"/>
                </a:solidFill>
                <a:latin typeface="Proxima Nova Extrabold"/>
                <a:ea typeface="Proxima Nova Extrabold"/>
                <a:cs typeface="Proxima Nova Extrabold"/>
                <a:sym typeface="Proxima Nova Extrabold"/>
              </a:rPr>
              <a:t>Your GitLab Repository</a:t>
            </a:r>
            <a:endParaRPr sz="2000">
              <a:solidFill>
                <a:schemeClr val="dk2"/>
              </a:solidFill>
              <a:latin typeface="Proxima Nova Extrabold"/>
              <a:ea typeface="Proxima Nova Extrabold"/>
              <a:cs typeface="Proxima Nova Extrabold"/>
              <a:sym typeface="Proxima Nova Extrabold"/>
            </a:endParaRPr>
          </a:p>
          <a:p>
            <a:pPr indent="0" lvl="0" marL="0" rtl="0" algn="ctr">
              <a:spcBef>
                <a:spcPts val="0"/>
              </a:spcBef>
              <a:spcAft>
                <a:spcPts val="0"/>
              </a:spcAft>
              <a:buNone/>
            </a:pPr>
            <a:r>
              <a:t/>
            </a:r>
            <a:endParaRPr sz="4800">
              <a:solidFill>
                <a:srgbClr val="434343"/>
              </a:solidFill>
              <a:latin typeface="Proxima Nova Extrabold"/>
              <a:ea typeface="Proxima Nova Extrabold"/>
              <a:cs typeface="Proxima Nova Extrabold"/>
              <a:sym typeface="Proxima Nova Extrabold"/>
            </a:endParaRPr>
          </a:p>
        </p:txBody>
      </p:sp>
      <p:pic>
        <p:nvPicPr>
          <p:cNvPr descr="tagline.png" id="378" name="Google Shape;378;p49"/>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379" name="Google Shape;379;p49"/>
          <p:cNvSpPr txBox="1"/>
          <p:nvPr/>
        </p:nvSpPr>
        <p:spPr>
          <a:xfrm>
            <a:off x="891450" y="1535275"/>
            <a:ext cx="77823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p:txBody>
      </p:sp>
      <p:pic>
        <p:nvPicPr>
          <p:cNvPr id="380" name="Google Shape;380;p49"/>
          <p:cNvPicPr preferRelativeResize="0"/>
          <p:nvPr/>
        </p:nvPicPr>
        <p:blipFill>
          <a:blip r:embed="rId4">
            <a:alphaModFix/>
          </a:blip>
          <a:stretch>
            <a:fillRect/>
          </a:stretch>
        </p:blipFill>
        <p:spPr>
          <a:xfrm>
            <a:off x="1444926" y="1321275"/>
            <a:ext cx="5947265" cy="2827925"/>
          </a:xfrm>
          <a:prstGeom prst="rect">
            <a:avLst/>
          </a:prstGeom>
          <a:noFill/>
          <a:ln>
            <a:noFill/>
          </a:ln>
        </p:spPr>
      </p:pic>
      <p:sp>
        <p:nvSpPr>
          <p:cNvPr id="381" name="Google Shape;381;p49"/>
          <p:cNvSpPr/>
          <p:nvPr/>
        </p:nvSpPr>
        <p:spPr>
          <a:xfrm>
            <a:off x="2398425" y="2193250"/>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9"/>
          <p:cNvSpPr/>
          <p:nvPr/>
        </p:nvSpPr>
        <p:spPr>
          <a:xfrm>
            <a:off x="5755800" y="2193250"/>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9"/>
          <p:cNvSpPr/>
          <p:nvPr/>
        </p:nvSpPr>
        <p:spPr>
          <a:xfrm>
            <a:off x="3198475" y="2830575"/>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9"/>
          <p:cNvSpPr/>
          <p:nvPr/>
        </p:nvSpPr>
        <p:spPr>
          <a:xfrm>
            <a:off x="4921525" y="2862700"/>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p:nvPr/>
        </p:nvSpPr>
        <p:spPr>
          <a:xfrm>
            <a:off x="1995150" y="1890200"/>
            <a:ext cx="3004500" cy="43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9"/>
          <p:cNvSpPr txBox="1"/>
          <p:nvPr/>
        </p:nvSpPr>
        <p:spPr>
          <a:xfrm>
            <a:off x="1963650" y="2129613"/>
            <a:ext cx="1357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Instructor Code</a:t>
            </a:r>
            <a:endParaRPr sz="1200">
              <a:solidFill>
                <a:schemeClr val="dk2"/>
              </a:solidFill>
              <a:latin typeface="Proxima Nova"/>
              <a:ea typeface="Proxima Nova"/>
              <a:cs typeface="Proxima Nova"/>
              <a:sym typeface="Proxima Nova"/>
            </a:endParaRPr>
          </a:p>
        </p:txBody>
      </p:sp>
      <p:sp>
        <p:nvSpPr>
          <p:cNvPr id="387" name="Google Shape;387;p49"/>
          <p:cNvSpPr txBox="1"/>
          <p:nvPr/>
        </p:nvSpPr>
        <p:spPr>
          <a:xfrm>
            <a:off x="5673000" y="2104575"/>
            <a:ext cx="1357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Your Code</a:t>
            </a:r>
            <a:endParaRPr sz="1200">
              <a:solidFill>
                <a:schemeClr val="dk2"/>
              </a:solidFill>
              <a:latin typeface="Proxima Nova"/>
              <a:ea typeface="Proxima Nova"/>
              <a:cs typeface="Proxima Nova"/>
              <a:sym typeface="Proxima Nova"/>
            </a:endParaRPr>
          </a:p>
        </p:txBody>
      </p:sp>
      <p:sp>
        <p:nvSpPr>
          <p:cNvPr id="388" name="Google Shape;388;p49"/>
          <p:cNvSpPr txBox="1"/>
          <p:nvPr/>
        </p:nvSpPr>
        <p:spPr>
          <a:xfrm>
            <a:off x="3738900" y="4103550"/>
            <a:ext cx="13578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Your Laptop</a:t>
            </a:r>
            <a:endParaRPr sz="1200">
              <a:solidFill>
                <a:schemeClr val="dk2"/>
              </a:solidFill>
              <a:latin typeface="Proxima Nova"/>
              <a:ea typeface="Proxima Nova"/>
              <a:cs typeface="Proxima Nova"/>
              <a:sym typeface="Proxima Nova"/>
            </a:endParaRPr>
          </a:p>
        </p:txBody>
      </p:sp>
      <p:sp>
        <p:nvSpPr>
          <p:cNvPr id="389" name="Google Shape;389;p49"/>
          <p:cNvSpPr/>
          <p:nvPr/>
        </p:nvSpPr>
        <p:spPr>
          <a:xfrm>
            <a:off x="1995150" y="2077000"/>
            <a:ext cx="3004500" cy="52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9"/>
          <p:cNvSpPr/>
          <p:nvPr/>
        </p:nvSpPr>
        <p:spPr>
          <a:xfrm rot="3171183">
            <a:off x="2932090" y="2428778"/>
            <a:ext cx="1613119" cy="249243"/>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9"/>
          <p:cNvSpPr/>
          <p:nvPr/>
        </p:nvSpPr>
        <p:spPr>
          <a:xfrm>
            <a:off x="3198475" y="1762750"/>
            <a:ext cx="588000" cy="43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9"/>
          <p:cNvSpPr txBox="1"/>
          <p:nvPr/>
        </p:nvSpPr>
        <p:spPr>
          <a:xfrm>
            <a:off x="370600" y="1717750"/>
            <a:ext cx="1357800" cy="4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Proxima Nova"/>
                <a:ea typeface="Proxima Nova"/>
                <a:cs typeface="Proxima Nova"/>
                <a:sym typeface="Proxima Nova"/>
              </a:rPr>
              <a:t>GitLab</a:t>
            </a:r>
            <a:endParaRPr sz="1200">
              <a:solidFill>
                <a:schemeClr val="dk2"/>
              </a:solidFill>
              <a:latin typeface="Proxima Nova"/>
              <a:ea typeface="Proxima Nova"/>
              <a:cs typeface="Proxima Nova"/>
              <a:sym typeface="Proxima Nova"/>
            </a:endParaRPr>
          </a:p>
        </p:txBody>
      </p:sp>
      <p:sp>
        <p:nvSpPr>
          <p:cNvPr id="393" name="Google Shape;393;p49"/>
          <p:cNvSpPr txBox="1"/>
          <p:nvPr/>
        </p:nvSpPr>
        <p:spPr>
          <a:xfrm>
            <a:off x="4815400" y="2766063"/>
            <a:ext cx="1357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Push Changes</a:t>
            </a:r>
            <a:endParaRPr sz="1200">
              <a:solidFill>
                <a:schemeClr val="dk2"/>
              </a:solidFill>
              <a:latin typeface="Proxima Nova"/>
              <a:ea typeface="Proxima Nova"/>
              <a:cs typeface="Proxima Nova"/>
              <a:sym typeface="Proxima Nova"/>
            </a:endParaRPr>
          </a:p>
        </p:txBody>
      </p:sp>
      <p:sp>
        <p:nvSpPr>
          <p:cNvPr id="394" name="Google Shape;394;p49"/>
          <p:cNvSpPr txBox="1"/>
          <p:nvPr/>
        </p:nvSpPr>
        <p:spPr>
          <a:xfrm>
            <a:off x="5910783" y="289306"/>
            <a:ext cx="252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Origin is an alias name for your repository on GitLab</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nvSpPr>
        <p:spPr>
          <a:xfrm>
            <a:off x="205500" y="154700"/>
            <a:ext cx="87657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UPSTREAM</a:t>
            </a:r>
            <a:endParaRPr sz="4800">
              <a:solidFill>
                <a:srgbClr val="434343"/>
              </a:solidFill>
              <a:latin typeface="Proxima Nova Extrabold"/>
              <a:ea typeface="Proxima Nova Extrabold"/>
              <a:cs typeface="Proxima Nova Extrabold"/>
              <a:sym typeface="Proxima Nova Extrabold"/>
            </a:endParaRPr>
          </a:p>
          <a:p>
            <a:pPr indent="0" lvl="0" marL="0" rtl="0" algn="ctr">
              <a:spcBef>
                <a:spcPts val="0"/>
              </a:spcBef>
              <a:spcAft>
                <a:spcPts val="0"/>
              </a:spcAft>
              <a:buNone/>
            </a:pPr>
            <a:r>
              <a:rPr lang="en" sz="2000">
                <a:solidFill>
                  <a:schemeClr val="dk2"/>
                </a:solidFill>
                <a:latin typeface="Proxima Nova Extrabold"/>
                <a:ea typeface="Proxima Nova Extrabold"/>
                <a:cs typeface="Proxima Nova Extrabold"/>
                <a:sym typeface="Proxima Nova Extrabold"/>
              </a:rPr>
              <a:t>Your Instructor’s Repository</a:t>
            </a:r>
            <a:endParaRPr sz="2000">
              <a:solidFill>
                <a:schemeClr val="dk2"/>
              </a:solidFill>
              <a:latin typeface="Proxima Nova Extrabold"/>
              <a:ea typeface="Proxima Nova Extrabold"/>
              <a:cs typeface="Proxima Nova Extrabold"/>
              <a:sym typeface="Proxima Nova Extrabold"/>
            </a:endParaRPr>
          </a:p>
          <a:p>
            <a:pPr indent="0" lvl="0" marL="0" rtl="0" algn="ctr">
              <a:spcBef>
                <a:spcPts val="0"/>
              </a:spcBef>
              <a:spcAft>
                <a:spcPts val="0"/>
              </a:spcAft>
              <a:buNone/>
            </a:pPr>
            <a:r>
              <a:t/>
            </a:r>
            <a:endParaRPr sz="4800">
              <a:solidFill>
                <a:srgbClr val="434343"/>
              </a:solidFill>
              <a:latin typeface="Proxima Nova Extrabold"/>
              <a:ea typeface="Proxima Nova Extrabold"/>
              <a:cs typeface="Proxima Nova Extrabold"/>
              <a:sym typeface="Proxima Nova Extrabold"/>
            </a:endParaRPr>
          </a:p>
        </p:txBody>
      </p:sp>
      <p:pic>
        <p:nvPicPr>
          <p:cNvPr descr="tagline.png" id="400" name="Google Shape;400;p50"/>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401" name="Google Shape;401;p50"/>
          <p:cNvSpPr txBox="1"/>
          <p:nvPr/>
        </p:nvSpPr>
        <p:spPr>
          <a:xfrm>
            <a:off x="891450" y="1535275"/>
            <a:ext cx="77823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p:txBody>
      </p:sp>
      <p:pic>
        <p:nvPicPr>
          <p:cNvPr id="402" name="Google Shape;402;p50"/>
          <p:cNvPicPr preferRelativeResize="0"/>
          <p:nvPr/>
        </p:nvPicPr>
        <p:blipFill>
          <a:blip r:embed="rId4">
            <a:alphaModFix/>
          </a:blip>
          <a:stretch>
            <a:fillRect/>
          </a:stretch>
        </p:blipFill>
        <p:spPr>
          <a:xfrm>
            <a:off x="1444926" y="1321275"/>
            <a:ext cx="5947265" cy="2827925"/>
          </a:xfrm>
          <a:prstGeom prst="rect">
            <a:avLst/>
          </a:prstGeom>
          <a:noFill/>
          <a:ln>
            <a:noFill/>
          </a:ln>
        </p:spPr>
      </p:pic>
      <p:sp>
        <p:nvSpPr>
          <p:cNvPr id="403" name="Google Shape;403;p50"/>
          <p:cNvSpPr/>
          <p:nvPr/>
        </p:nvSpPr>
        <p:spPr>
          <a:xfrm>
            <a:off x="2398425" y="2193250"/>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0"/>
          <p:cNvSpPr/>
          <p:nvPr/>
        </p:nvSpPr>
        <p:spPr>
          <a:xfrm>
            <a:off x="5755800" y="2193250"/>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0"/>
          <p:cNvSpPr/>
          <p:nvPr/>
        </p:nvSpPr>
        <p:spPr>
          <a:xfrm>
            <a:off x="3198475" y="2830575"/>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0"/>
          <p:cNvSpPr/>
          <p:nvPr/>
        </p:nvSpPr>
        <p:spPr>
          <a:xfrm>
            <a:off x="4921525" y="2862700"/>
            <a:ext cx="7005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0"/>
          <p:cNvSpPr/>
          <p:nvPr/>
        </p:nvSpPr>
        <p:spPr>
          <a:xfrm>
            <a:off x="3835800" y="1890200"/>
            <a:ext cx="1164000" cy="43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0"/>
          <p:cNvSpPr txBox="1"/>
          <p:nvPr/>
        </p:nvSpPr>
        <p:spPr>
          <a:xfrm>
            <a:off x="1963650" y="2129613"/>
            <a:ext cx="1357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Instructor Code</a:t>
            </a:r>
            <a:endParaRPr sz="1200">
              <a:solidFill>
                <a:schemeClr val="dk2"/>
              </a:solidFill>
              <a:latin typeface="Proxima Nova"/>
              <a:ea typeface="Proxima Nova"/>
              <a:cs typeface="Proxima Nova"/>
              <a:sym typeface="Proxima Nova"/>
            </a:endParaRPr>
          </a:p>
        </p:txBody>
      </p:sp>
      <p:sp>
        <p:nvSpPr>
          <p:cNvPr id="409" name="Google Shape;409;p50"/>
          <p:cNvSpPr txBox="1"/>
          <p:nvPr/>
        </p:nvSpPr>
        <p:spPr>
          <a:xfrm>
            <a:off x="5673000" y="2104575"/>
            <a:ext cx="1357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Your Code</a:t>
            </a:r>
            <a:endParaRPr sz="1200">
              <a:solidFill>
                <a:schemeClr val="dk2"/>
              </a:solidFill>
              <a:latin typeface="Proxima Nova"/>
              <a:ea typeface="Proxima Nova"/>
              <a:cs typeface="Proxima Nova"/>
              <a:sym typeface="Proxima Nova"/>
            </a:endParaRPr>
          </a:p>
        </p:txBody>
      </p:sp>
      <p:sp>
        <p:nvSpPr>
          <p:cNvPr id="410" name="Google Shape;410;p50"/>
          <p:cNvSpPr txBox="1"/>
          <p:nvPr/>
        </p:nvSpPr>
        <p:spPr>
          <a:xfrm>
            <a:off x="3738900" y="4103550"/>
            <a:ext cx="13578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Your Laptop</a:t>
            </a:r>
            <a:endParaRPr sz="1200">
              <a:solidFill>
                <a:schemeClr val="dk2"/>
              </a:solidFill>
              <a:latin typeface="Proxima Nova"/>
              <a:ea typeface="Proxima Nova"/>
              <a:cs typeface="Proxima Nova"/>
              <a:sym typeface="Proxima Nova"/>
            </a:endParaRPr>
          </a:p>
        </p:txBody>
      </p:sp>
      <p:sp>
        <p:nvSpPr>
          <p:cNvPr id="411" name="Google Shape;411;p50"/>
          <p:cNvSpPr txBox="1"/>
          <p:nvPr/>
        </p:nvSpPr>
        <p:spPr>
          <a:xfrm>
            <a:off x="370600" y="1717750"/>
            <a:ext cx="1357800" cy="4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Proxima Nova"/>
                <a:ea typeface="Proxima Nova"/>
                <a:cs typeface="Proxima Nova"/>
                <a:sym typeface="Proxima Nova"/>
              </a:rPr>
              <a:t>GitLab</a:t>
            </a:r>
            <a:endParaRPr sz="1200">
              <a:solidFill>
                <a:schemeClr val="dk2"/>
              </a:solidFill>
              <a:latin typeface="Proxima Nova"/>
              <a:ea typeface="Proxima Nova"/>
              <a:cs typeface="Proxima Nova"/>
              <a:sym typeface="Proxima Nova"/>
            </a:endParaRPr>
          </a:p>
        </p:txBody>
      </p:sp>
      <p:sp>
        <p:nvSpPr>
          <p:cNvPr id="412" name="Google Shape;412;p50"/>
          <p:cNvSpPr txBox="1"/>
          <p:nvPr/>
        </p:nvSpPr>
        <p:spPr>
          <a:xfrm>
            <a:off x="4815400" y="2766063"/>
            <a:ext cx="1357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Push Changes</a:t>
            </a:r>
            <a:endParaRPr sz="1200">
              <a:solidFill>
                <a:schemeClr val="dk2"/>
              </a:solidFill>
              <a:latin typeface="Proxima Nova"/>
              <a:ea typeface="Proxima Nova"/>
              <a:cs typeface="Proxima Nova"/>
              <a:sym typeface="Proxima Nova"/>
            </a:endParaRPr>
          </a:p>
        </p:txBody>
      </p:sp>
      <p:sp>
        <p:nvSpPr>
          <p:cNvPr id="413" name="Google Shape;413;p50"/>
          <p:cNvSpPr txBox="1"/>
          <p:nvPr/>
        </p:nvSpPr>
        <p:spPr>
          <a:xfrm>
            <a:off x="2633050" y="2723963"/>
            <a:ext cx="1357800" cy="475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Proxima Nova"/>
                <a:ea typeface="Proxima Nova"/>
                <a:cs typeface="Proxima Nova"/>
                <a:sym typeface="Proxima Nova"/>
              </a:rPr>
              <a:t>Pull Changes</a:t>
            </a:r>
            <a:endParaRPr sz="1200">
              <a:solidFill>
                <a:schemeClr val="dk2"/>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nvSpPr>
        <p:spPr>
          <a:xfrm>
            <a:off x="205500" y="154700"/>
            <a:ext cx="87657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GIT REPOSITORIES</a:t>
            </a:r>
            <a:endParaRPr sz="4800">
              <a:solidFill>
                <a:srgbClr val="434343"/>
              </a:solidFill>
              <a:latin typeface="Proxima Nova Extrabold"/>
              <a:ea typeface="Proxima Nova Extrabold"/>
              <a:cs typeface="Proxima Nova Extrabold"/>
              <a:sym typeface="Proxima Nova Extrabold"/>
            </a:endParaRPr>
          </a:p>
        </p:txBody>
      </p:sp>
      <p:pic>
        <p:nvPicPr>
          <p:cNvPr descr="tagline.png" id="419" name="Google Shape;419;p51"/>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420" name="Google Shape;420;p51"/>
          <p:cNvSpPr txBox="1"/>
          <p:nvPr/>
        </p:nvSpPr>
        <p:spPr>
          <a:xfrm>
            <a:off x="891450" y="1344250"/>
            <a:ext cx="6975900" cy="47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Proxima Nova"/>
              <a:buChar char="●"/>
            </a:pPr>
            <a:r>
              <a:rPr b="1" lang="en">
                <a:solidFill>
                  <a:schemeClr val="dk2"/>
                </a:solidFill>
                <a:latin typeface="Proxima Nova"/>
                <a:ea typeface="Proxima Nova"/>
                <a:cs typeface="Proxima Nova"/>
                <a:sym typeface="Proxima Nova"/>
              </a:rPr>
              <a:t>local </a:t>
            </a:r>
            <a:r>
              <a:rPr lang="en">
                <a:solidFill>
                  <a:schemeClr val="dk2"/>
                </a:solidFill>
                <a:latin typeface="Proxima Nova"/>
                <a:ea typeface="Proxima Nova"/>
                <a:cs typeface="Proxima Nova"/>
                <a:sym typeface="Proxima Nova"/>
              </a:rPr>
              <a:t>- Your laptop’s version of code. Nobody else can see this.</a:t>
            </a:r>
            <a:br>
              <a:rPr lang="en">
                <a:solidFill>
                  <a:schemeClr val="dk2"/>
                </a:solidFill>
                <a:latin typeface="Proxima Nova"/>
                <a:ea typeface="Proxima Nova"/>
                <a:cs typeface="Proxima Nova"/>
                <a:sym typeface="Proxima Nova"/>
              </a:rPr>
            </a:br>
            <a:endParaRPr>
              <a:solidFill>
                <a:schemeClr val="dk2"/>
              </a:solidFill>
              <a:latin typeface="Proxima Nova"/>
              <a:ea typeface="Proxima Nova"/>
              <a:cs typeface="Proxima Nova"/>
              <a:sym typeface="Proxima Nova"/>
            </a:endParaRPr>
          </a:p>
          <a:p>
            <a:pPr indent="-317500" lvl="1" marL="914400" rtl="0" algn="l">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Nobody else has access to this.</a:t>
            </a:r>
            <a:br>
              <a:rPr lang="en">
                <a:solidFill>
                  <a:schemeClr val="dk2"/>
                </a:solidFill>
                <a:latin typeface="Proxima Nova"/>
                <a:ea typeface="Proxima Nova"/>
                <a:cs typeface="Proxima Nova"/>
                <a:sym typeface="Proxima Nova"/>
              </a:rPr>
            </a:b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b="1" lang="en">
                <a:solidFill>
                  <a:schemeClr val="dk2"/>
                </a:solidFill>
                <a:latin typeface="Proxima Nova"/>
                <a:ea typeface="Proxima Nova"/>
                <a:cs typeface="Proxima Nova"/>
                <a:sym typeface="Proxima Nova"/>
              </a:rPr>
              <a:t>origin</a:t>
            </a:r>
            <a:r>
              <a:rPr lang="en">
                <a:solidFill>
                  <a:schemeClr val="dk2"/>
                </a:solidFill>
                <a:latin typeface="Proxima Nova"/>
                <a:ea typeface="Proxima Nova"/>
                <a:cs typeface="Proxima Nova"/>
                <a:sym typeface="Proxima Nova"/>
              </a:rPr>
              <a:t> - A GitLab-hosted version of your repository</a:t>
            </a:r>
            <a:br>
              <a:rPr lang="en">
                <a:solidFill>
                  <a:schemeClr val="dk2"/>
                </a:solidFill>
                <a:latin typeface="Proxima Nova"/>
                <a:ea typeface="Proxima Nova"/>
                <a:cs typeface="Proxima Nova"/>
                <a:sym typeface="Proxima Nova"/>
              </a:rPr>
            </a:br>
            <a:endParaRPr>
              <a:solidFill>
                <a:schemeClr val="dk2"/>
              </a:solidFill>
              <a:latin typeface="Proxima Nova"/>
              <a:ea typeface="Proxima Nova"/>
              <a:cs typeface="Proxima Nova"/>
              <a:sym typeface="Proxima Nova"/>
            </a:endParaRPr>
          </a:p>
          <a:p>
            <a:pPr indent="-317500" lvl="1" marL="914400" rtl="0" algn="l">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This is what we pull from for grading</a:t>
            </a:r>
            <a:br>
              <a:rPr lang="en">
                <a:solidFill>
                  <a:schemeClr val="dk2"/>
                </a:solidFill>
                <a:latin typeface="Proxima Nova"/>
                <a:ea typeface="Proxima Nova"/>
                <a:cs typeface="Proxima Nova"/>
                <a:sym typeface="Proxima Nova"/>
              </a:rPr>
            </a:br>
            <a:endParaRPr>
              <a:solidFill>
                <a:schemeClr val="dk2"/>
              </a:solidFill>
              <a:latin typeface="Proxima Nova"/>
              <a:ea typeface="Proxima Nova"/>
              <a:cs typeface="Proxima Nova"/>
              <a:sym typeface="Proxima Nova"/>
            </a:endParaRPr>
          </a:p>
          <a:p>
            <a:pPr indent="-317500" lvl="0" marL="457200" rtl="0" algn="l">
              <a:spcBef>
                <a:spcPts val="0"/>
              </a:spcBef>
              <a:spcAft>
                <a:spcPts val="0"/>
              </a:spcAft>
              <a:buClr>
                <a:schemeClr val="dk2"/>
              </a:buClr>
              <a:buSzPts val="1400"/>
              <a:buFont typeface="Proxima Nova"/>
              <a:buChar char="●"/>
            </a:pPr>
            <a:r>
              <a:rPr b="1" lang="en">
                <a:solidFill>
                  <a:schemeClr val="dk2"/>
                </a:solidFill>
                <a:latin typeface="Proxima Nova"/>
                <a:ea typeface="Proxima Nova"/>
                <a:cs typeface="Proxima Nova"/>
                <a:sym typeface="Proxima Nova"/>
              </a:rPr>
              <a:t>upstream</a:t>
            </a:r>
            <a:r>
              <a:rPr lang="en">
                <a:solidFill>
                  <a:schemeClr val="dk2"/>
                </a:solidFill>
                <a:latin typeface="Proxima Nova"/>
                <a:ea typeface="Proxima Nova"/>
                <a:cs typeface="Proxima Nova"/>
                <a:sym typeface="Proxima Nova"/>
              </a:rPr>
              <a:t> - A GitLab-hosted repository with course assignments. </a:t>
            </a:r>
            <a:br>
              <a:rPr lang="en">
                <a:solidFill>
                  <a:schemeClr val="dk2"/>
                </a:solidFill>
                <a:latin typeface="Proxima Nova"/>
                <a:ea typeface="Proxima Nova"/>
                <a:cs typeface="Proxima Nova"/>
                <a:sym typeface="Proxima Nova"/>
              </a:rPr>
            </a:br>
            <a:endParaRPr>
              <a:solidFill>
                <a:schemeClr val="dk2"/>
              </a:solidFill>
              <a:latin typeface="Proxima Nova"/>
              <a:ea typeface="Proxima Nova"/>
              <a:cs typeface="Proxima Nova"/>
              <a:sym typeface="Proxima Nova"/>
            </a:endParaRPr>
          </a:p>
          <a:p>
            <a:pPr indent="-317500" lvl="1" marL="914400" rtl="0" algn="l">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This is shared among the entire class and maintained by your instructors.</a:t>
            </a:r>
            <a:br>
              <a:rPr lang="en">
                <a:solidFill>
                  <a:schemeClr val="dk2"/>
                </a:solidFill>
                <a:latin typeface="Proxima Nova"/>
                <a:ea typeface="Proxima Nova"/>
                <a:cs typeface="Proxima Nova"/>
                <a:sym typeface="Proxima Nova"/>
              </a:rPr>
            </a:br>
            <a:endParaRPr>
              <a:solidFill>
                <a:schemeClr val="dk2"/>
              </a:solidFill>
              <a:latin typeface="Proxima Nova"/>
              <a:ea typeface="Proxima Nova"/>
              <a:cs typeface="Proxima Nova"/>
              <a:sym typeface="Proxima Nova"/>
            </a:endParaRPr>
          </a:p>
          <a:p>
            <a:pPr indent="-317500" lvl="1" marL="914400" rtl="0" algn="l">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You will pull from this every morning</a:t>
            </a:r>
            <a:endParaRPr>
              <a:solidFill>
                <a:schemeClr val="dk2"/>
              </a:solidFill>
              <a:latin typeface="Proxima Nova"/>
              <a:ea typeface="Proxima Nova"/>
              <a:cs typeface="Proxima Nova"/>
              <a:sym typeface="Proxima Nova"/>
            </a:endParaRPr>
          </a:p>
          <a:p>
            <a:pPr indent="0" lvl="0" marL="914400" rtl="0" algn="l">
              <a:spcBef>
                <a:spcPts val="0"/>
              </a:spcBef>
              <a:spcAft>
                <a:spcPts val="0"/>
              </a:spcAft>
              <a:buNone/>
            </a:pPr>
            <a:r>
              <a:t/>
            </a:r>
            <a:endParaRPr>
              <a:solidFill>
                <a:schemeClr val="dk2"/>
              </a:solidFill>
              <a:latin typeface="Proxima Nova"/>
              <a:ea typeface="Proxima Nova"/>
              <a:cs typeface="Proxima Nova"/>
              <a:sym typeface="Proxima Nova"/>
            </a:endParaRPr>
          </a:p>
          <a:p>
            <a:pPr indent="-317500" lvl="1" marL="914400" rtl="0" algn="l">
              <a:spcBef>
                <a:spcPts val="0"/>
              </a:spcBef>
              <a:spcAft>
                <a:spcPts val="0"/>
              </a:spcAft>
              <a:buClr>
                <a:schemeClr val="dk2"/>
              </a:buClr>
              <a:buSzPts val="1400"/>
              <a:buFont typeface="Proxima Nova"/>
              <a:buChar char="○"/>
            </a:pPr>
            <a:r>
              <a:rPr lang="en">
                <a:solidFill>
                  <a:schemeClr val="dk2"/>
                </a:solidFill>
                <a:latin typeface="Proxima Nova"/>
                <a:ea typeface="Proxima Nova"/>
                <a:cs typeface="Proxima Nova"/>
                <a:sym typeface="Proxima Nova"/>
              </a:rPr>
              <a:t>You have read-only access. You cannot write to this repository</a:t>
            </a:r>
            <a:endParaRPr>
              <a:solidFill>
                <a:schemeClr val="dk2"/>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Create A Visual Of Our GitLab Environment</a:t>
            </a:r>
            <a:endParaRPr/>
          </a:p>
          <a:p>
            <a:pPr indent="0" lvl="0" marL="0" rtl="0" algn="l">
              <a:spcBef>
                <a:spcPts val="0"/>
              </a:spcBef>
              <a:spcAft>
                <a:spcPts val="0"/>
              </a:spcAft>
              <a:buNone/>
            </a:pPr>
            <a:r>
              <a:t/>
            </a:r>
            <a:endParaRPr/>
          </a:p>
        </p:txBody>
      </p:sp>
      <p:sp>
        <p:nvSpPr>
          <p:cNvPr id="426" name="Google Shape;426;p52"/>
          <p:cNvSpPr/>
          <p:nvPr/>
        </p:nvSpPr>
        <p:spPr>
          <a:xfrm>
            <a:off x="1524000" y="1203750"/>
            <a:ext cx="6592968" cy="1800036"/>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2"/>
          <p:cNvSpPr txBox="1"/>
          <p:nvPr/>
        </p:nvSpPr>
        <p:spPr>
          <a:xfrm>
            <a:off x="4185475" y="1358350"/>
            <a:ext cx="111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GitLab</a:t>
            </a:r>
            <a:endParaRPr b="1" sz="1800"/>
          </a:p>
        </p:txBody>
      </p:sp>
      <p:sp>
        <p:nvSpPr>
          <p:cNvPr id="428" name="Google Shape;428;p52"/>
          <p:cNvSpPr/>
          <p:nvPr/>
        </p:nvSpPr>
        <p:spPr>
          <a:xfrm>
            <a:off x="2484775" y="1820050"/>
            <a:ext cx="2043000" cy="63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Instructor Code Repo</a:t>
            </a:r>
            <a:endParaRPr/>
          </a:p>
        </p:txBody>
      </p:sp>
      <p:sp>
        <p:nvSpPr>
          <p:cNvPr id="429" name="Google Shape;429;p52"/>
          <p:cNvSpPr txBox="1"/>
          <p:nvPr/>
        </p:nvSpPr>
        <p:spPr>
          <a:xfrm>
            <a:off x="3086575" y="2152450"/>
            <a:ext cx="83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STEVE</a:t>
            </a:r>
            <a:endParaRPr sz="900"/>
          </a:p>
        </p:txBody>
      </p:sp>
      <p:sp>
        <p:nvSpPr>
          <p:cNvPr id="430" name="Google Shape;430;p52"/>
          <p:cNvSpPr txBox="1"/>
          <p:nvPr/>
        </p:nvSpPr>
        <p:spPr>
          <a:xfrm>
            <a:off x="2554375" y="2383150"/>
            <a:ext cx="220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(remote / upstream)</a:t>
            </a:r>
            <a:endParaRPr b="1" i="1" sz="1200"/>
          </a:p>
        </p:txBody>
      </p:sp>
      <p:sp>
        <p:nvSpPr>
          <p:cNvPr id="431" name="Google Shape;431;p52"/>
          <p:cNvSpPr/>
          <p:nvPr/>
        </p:nvSpPr>
        <p:spPr>
          <a:xfrm>
            <a:off x="4934225" y="1820050"/>
            <a:ext cx="2043000" cy="63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Student Name Repo</a:t>
            </a:r>
            <a:endParaRPr/>
          </a:p>
        </p:txBody>
      </p:sp>
      <p:sp>
        <p:nvSpPr>
          <p:cNvPr id="432" name="Google Shape;432;p52"/>
          <p:cNvSpPr txBox="1"/>
          <p:nvPr/>
        </p:nvSpPr>
        <p:spPr>
          <a:xfrm>
            <a:off x="4934225" y="2383150"/>
            <a:ext cx="220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(remote / origin</a:t>
            </a:r>
            <a:endParaRPr b="1" i="1" sz="1200"/>
          </a:p>
        </p:txBody>
      </p:sp>
      <p:pic>
        <p:nvPicPr>
          <p:cNvPr id="433" name="Google Shape;433;p52"/>
          <p:cNvPicPr preferRelativeResize="0"/>
          <p:nvPr/>
        </p:nvPicPr>
        <p:blipFill>
          <a:blip r:embed="rId3">
            <a:alphaModFix/>
          </a:blip>
          <a:stretch>
            <a:fillRect/>
          </a:stretch>
        </p:blipFill>
        <p:spPr>
          <a:xfrm>
            <a:off x="3664225" y="3189800"/>
            <a:ext cx="1221425" cy="1221425"/>
          </a:xfrm>
          <a:prstGeom prst="rect">
            <a:avLst/>
          </a:prstGeom>
          <a:noFill/>
          <a:ln>
            <a:noFill/>
          </a:ln>
        </p:spPr>
      </p:pic>
      <p:sp>
        <p:nvSpPr>
          <p:cNvPr id="434" name="Google Shape;434;p52"/>
          <p:cNvSpPr/>
          <p:nvPr/>
        </p:nvSpPr>
        <p:spPr>
          <a:xfrm>
            <a:off x="5219150" y="3430175"/>
            <a:ext cx="2043000" cy="63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Student Name Repo</a:t>
            </a:r>
            <a:endParaRPr/>
          </a:p>
        </p:txBody>
      </p:sp>
      <p:cxnSp>
        <p:nvCxnSpPr>
          <p:cNvPr id="435" name="Google Shape;435;p52"/>
          <p:cNvCxnSpPr/>
          <p:nvPr/>
        </p:nvCxnSpPr>
        <p:spPr>
          <a:xfrm>
            <a:off x="3622250" y="2937575"/>
            <a:ext cx="441900" cy="430800"/>
          </a:xfrm>
          <a:prstGeom prst="straightConnector1">
            <a:avLst/>
          </a:prstGeom>
          <a:noFill/>
          <a:ln cap="flat" cmpd="sng" w="28575">
            <a:solidFill>
              <a:schemeClr val="dk2"/>
            </a:solidFill>
            <a:prstDash val="solid"/>
            <a:round/>
            <a:headEnd len="med" w="med" type="none"/>
            <a:tailEnd len="med" w="med" type="triangle"/>
          </a:ln>
        </p:spPr>
      </p:cxnSp>
      <p:sp>
        <p:nvSpPr>
          <p:cNvPr id="436" name="Google Shape;436;p52"/>
          <p:cNvSpPr txBox="1"/>
          <p:nvPr/>
        </p:nvSpPr>
        <p:spPr>
          <a:xfrm>
            <a:off x="3277700" y="3059050"/>
            <a:ext cx="6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pull</a:t>
            </a:r>
            <a:endParaRPr/>
          </a:p>
        </p:txBody>
      </p:sp>
      <p:sp>
        <p:nvSpPr>
          <p:cNvPr id="437" name="Google Shape;437;p52"/>
          <p:cNvSpPr txBox="1"/>
          <p:nvPr/>
        </p:nvSpPr>
        <p:spPr>
          <a:xfrm>
            <a:off x="6217325" y="2891213"/>
            <a:ext cx="6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push</a:t>
            </a:r>
            <a:endParaRPr/>
          </a:p>
        </p:txBody>
      </p:sp>
      <p:cxnSp>
        <p:nvCxnSpPr>
          <p:cNvPr id="438" name="Google Shape;438;p52"/>
          <p:cNvCxnSpPr/>
          <p:nvPr/>
        </p:nvCxnSpPr>
        <p:spPr>
          <a:xfrm rot="10800000">
            <a:off x="6027050" y="2845013"/>
            <a:ext cx="122400" cy="492600"/>
          </a:xfrm>
          <a:prstGeom prst="straightConnector1">
            <a:avLst/>
          </a:prstGeom>
          <a:noFill/>
          <a:ln cap="flat" cmpd="sng" w="28575">
            <a:solidFill>
              <a:schemeClr val="dk2"/>
            </a:solidFill>
            <a:prstDash val="solid"/>
            <a:round/>
            <a:headEnd len="med" w="med" type="none"/>
            <a:tailEnd len="med" w="med" type="triangle"/>
          </a:ln>
        </p:spPr>
      </p:cxnSp>
      <p:sp>
        <p:nvSpPr>
          <p:cNvPr id="439" name="Google Shape;439;p52"/>
          <p:cNvSpPr txBox="1"/>
          <p:nvPr/>
        </p:nvSpPr>
        <p:spPr>
          <a:xfrm>
            <a:off x="198775" y="3986700"/>
            <a:ext cx="235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Exercises I assign and</a:t>
            </a:r>
            <a:br>
              <a:rPr lang="en"/>
            </a:br>
            <a:r>
              <a:rPr lang="en"/>
              <a:t>lecture code get pulled from upstream to your laptop’s local repo</a:t>
            </a:r>
            <a:endParaRPr/>
          </a:p>
        </p:txBody>
      </p:sp>
      <p:sp>
        <p:nvSpPr>
          <p:cNvPr id="440" name="Google Shape;440;p52"/>
          <p:cNvSpPr txBox="1"/>
          <p:nvPr/>
        </p:nvSpPr>
        <p:spPr>
          <a:xfrm>
            <a:off x="6292550" y="4117875"/>
            <a:ext cx="270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Completed assignments and</a:t>
            </a:r>
            <a:br>
              <a:rPr lang="en"/>
            </a:br>
            <a:r>
              <a:rPr lang="en"/>
              <a:t>your copy of lecture code get pushed to origin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ctrTitle"/>
          </p:nvPr>
        </p:nvSpPr>
        <p:spPr>
          <a:xfrm>
            <a:off x="256383" y="870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Git Configuration</a:t>
            </a:r>
            <a:br>
              <a:rPr lang="en"/>
            </a:br>
            <a:r>
              <a:rPr lang="en"/>
              <a:t>(in class!)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descr="tagline.png" id="445" name="Google Shape;445;p53"/>
          <p:cNvPicPr preferRelativeResize="0"/>
          <p:nvPr/>
        </p:nvPicPr>
        <p:blipFill>
          <a:blip r:embed="rId3">
            <a:alphaModFix/>
          </a:blip>
          <a:stretch>
            <a:fillRect/>
          </a:stretch>
        </p:blipFill>
        <p:spPr>
          <a:xfrm>
            <a:off x="205500" y="4768850"/>
            <a:ext cx="2657676" cy="234175"/>
          </a:xfrm>
          <a:prstGeom prst="rect">
            <a:avLst/>
          </a:prstGeom>
          <a:noFill/>
          <a:ln>
            <a:noFill/>
          </a:ln>
        </p:spPr>
      </p:pic>
      <p:sp>
        <p:nvSpPr>
          <p:cNvPr id="446" name="Google Shape;446;p53"/>
          <p:cNvSpPr txBox="1"/>
          <p:nvPr>
            <p:ph type="title"/>
          </p:nvPr>
        </p:nvSpPr>
        <p:spPr>
          <a:xfrm>
            <a:off x="457025" y="487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Check For An</a:t>
            </a:r>
            <a:r>
              <a:rPr lang="en"/>
              <a:t> Upstream Repository</a:t>
            </a:r>
            <a:endParaRPr/>
          </a:p>
        </p:txBody>
      </p:sp>
      <p:sp>
        <p:nvSpPr>
          <p:cNvPr id="447" name="Google Shape;447;p53"/>
          <p:cNvSpPr txBox="1"/>
          <p:nvPr/>
        </p:nvSpPr>
        <p:spPr>
          <a:xfrm>
            <a:off x="205500" y="1129800"/>
            <a:ext cx="8772000" cy="3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chemeClr val="dk1"/>
              </a:solidFill>
            </a:endParaRPr>
          </a:p>
          <a:p>
            <a:pPr indent="0" lvl="0" marL="0" rtl="0" algn="l">
              <a:spcBef>
                <a:spcPts val="0"/>
              </a:spcBef>
              <a:spcAft>
                <a:spcPts val="0"/>
              </a:spcAft>
              <a:buNone/>
            </a:pPr>
            <a:r>
              <a:rPr lang="en" sz="1450">
                <a:solidFill>
                  <a:schemeClr val="dk1"/>
                </a:solidFill>
                <a:latin typeface="Courier New"/>
                <a:ea typeface="Courier New"/>
                <a:cs typeface="Courier New"/>
                <a:sym typeface="Courier New"/>
              </a:rPr>
              <a:t>Instructor Code </a:t>
            </a:r>
            <a:r>
              <a:rPr lang="en" sz="1450">
                <a:solidFill>
                  <a:schemeClr val="dk1"/>
                </a:solidFill>
              </a:rPr>
              <a:t>is my </a:t>
            </a:r>
            <a:r>
              <a:rPr b="1" i="1" lang="en" sz="1450">
                <a:solidFill>
                  <a:schemeClr val="dk1"/>
                </a:solidFill>
              </a:rPr>
              <a:t>instructor repository</a:t>
            </a:r>
            <a:r>
              <a:rPr lang="en" sz="1450">
                <a:solidFill>
                  <a:schemeClr val="dk1"/>
                </a:solidFill>
              </a:rPr>
              <a:t> where you will pull exercises and lecture code from. You can’t PUSH code to this repository, only PULL.</a:t>
            </a:r>
            <a:endParaRPr>
              <a:solidFill>
                <a:srgbClr val="434343"/>
              </a:solidFill>
              <a:latin typeface="Courier New"/>
              <a:ea typeface="Courier New"/>
              <a:cs typeface="Courier New"/>
              <a:sym typeface="Courier New"/>
            </a:endParaRPr>
          </a:p>
          <a:p>
            <a:pPr indent="0" lvl="0" marL="0" rtl="0" algn="l">
              <a:spcBef>
                <a:spcPts val="0"/>
              </a:spcBef>
              <a:spcAft>
                <a:spcPts val="0"/>
              </a:spcAft>
              <a:buNone/>
            </a:pPr>
            <a:br>
              <a:rPr lang="en" sz="1350">
                <a:solidFill>
                  <a:schemeClr val="dk1"/>
                </a:solidFill>
              </a:rPr>
            </a:br>
            <a:r>
              <a:rPr lang="en">
                <a:solidFill>
                  <a:schemeClr val="dk2"/>
                </a:solidFill>
              </a:rPr>
              <a:t>Verify that your remote is configured:</a:t>
            </a:r>
            <a:br>
              <a:rPr lang="en">
                <a:solidFill>
                  <a:schemeClr val="dk2"/>
                </a:solidFill>
              </a:rPr>
            </a:br>
            <a:endParaRPr>
              <a:solidFill>
                <a:schemeClr val="dk2"/>
              </a:solidFill>
            </a:endParaRPr>
          </a:p>
          <a:p>
            <a:pPr indent="0" lvl="0" marL="0" rtl="0" algn="l">
              <a:lnSpc>
                <a:spcPct val="115000"/>
              </a:lnSpc>
              <a:spcBef>
                <a:spcPts val="0"/>
              </a:spcBef>
              <a:spcAft>
                <a:spcPts val="0"/>
              </a:spcAft>
              <a:buClr>
                <a:schemeClr val="dk1"/>
              </a:buClr>
              <a:buSzPts val="1100"/>
              <a:buFont typeface="Arial"/>
              <a:buNone/>
            </a:pPr>
            <a:r>
              <a:rPr b="1" lang="en" sz="1500">
                <a:solidFill>
                  <a:schemeClr val="dk2"/>
                </a:solidFill>
                <a:latin typeface="Courier New"/>
                <a:ea typeface="Courier New"/>
                <a:cs typeface="Courier New"/>
                <a:sym typeface="Courier New"/>
              </a:rPr>
              <a:t>$ git remote -v</a:t>
            </a:r>
            <a:r>
              <a:rPr lang="en" sz="1500">
                <a:solidFill>
                  <a:schemeClr val="dk2"/>
                </a:solidFill>
                <a:latin typeface="Courier New"/>
                <a:ea typeface="Courier New"/>
                <a:cs typeface="Courier New"/>
                <a:sym typeface="Courier New"/>
              </a:rPr>
              <a:t>    </a:t>
            </a:r>
            <a:r>
              <a:rPr lang="en" sz="1300">
                <a:solidFill>
                  <a:schemeClr val="dk2"/>
                </a:solidFill>
                <a:latin typeface="Courier New"/>
                <a:ea typeface="Courier New"/>
                <a:cs typeface="Courier New"/>
                <a:sym typeface="Courier New"/>
              </a:rPr>
              <a:t>   (then type enter)</a:t>
            </a:r>
            <a:endParaRPr sz="1300">
              <a:solidFill>
                <a:schemeClr val="dk2"/>
              </a:solidFill>
              <a:latin typeface="Courier New"/>
              <a:ea typeface="Courier New"/>
              <a:cs typeface="Courier New"/>
              <a:sym typeface="Courier New"/>
            </a:endParaRPr>
          </a:p>
          <a:p>
            <a:pPr indent="0" lvl="0" marL="0" rtl="0" algn="l">
              <a:lnSpc>
                <a:spcPct val="115000"/>
              </a:lnSpc>
              <a:spcBef>
                <a:spcPts val="1600"/>
              </a:spcBef>
              <a:spcAft>
                <a:spcPts val="0"/>
              </a:spcAft>
              <a:buClr>
                <a:schemeClr val="dk1"/>
              </a:buClr>
              <a:buSzPts val="1100"/>
              <a:buFont typeface="Arial"/>
              <a:buNone/>
            </a:pPr>
            <a:r>
              <a:rPr b="1" lang="en" sz="1100">
                <a:solidFill>
                  <a:schemeClr val="dk2"/>
                </a:solidFill>
                <a:latin typeface="Courier New"/>
                <a:ea typeface="Courier New"/>
                <a:cs typeface="Courier New"/>
                <a:sym typeface="Courier New"/>
              </a:rPr>
              <a:t>origin</a:t>
            </a:r>
            <a:r>
              <a:rPr lang="en" sz="1100">
                <a:solidFill>
                  <a:schemeClr val="dk2"/>
                </a:solidFill>
                <a:latin typeface="Courier New"/>
                <a:ea typeface="Courier New"/>
                <a:cs typeface="Courier New"/>
                <a:sym typeface="Courier New"/>
              </a:rPr>
              <a:t>  https://carmichs@bitbucket.org/te-cbus-cohort-14/stevecarmichael-java-green-main.git (fetch)</a:t>
            </a:r>
            <a:br>
              <a:rPr lang="en" sz="1100">
                <a:solidFill>
                  <a:schemeClr val="dk2"/>
                </a:solidFill>
                <a:latin typeface="Courier New"/>
                <a:ea typeface="Courier New"/>
                <a:cs typeface="Courier New"/>
                <a:sym typeface="Courier New"/>
              </a:rPr>
            </a:br>
            <a:r>
              <a:rPr b="1" lang="en" sz="1100">
                <a:solidFill>
                  <a:schemeClr val="dk2"/>
                </a:solidFill>
                <a:latin typeface="Courier New"/>
                <a:ea typeface="Courier New"/>
                <a:cs typeface="Courier New"/>
                <a:sym typeface="Courier New"/>
              </a:rPr>
              <a:t>origin</a:t>
            </a:r>
            <a:r>
              <a:rPr lang="en" sz="1100">
                <a:solidFill>
                  <a:schemeClr val="dk2"/>
                </a:solidFill>
                <a:latin typeface="Courier New"/>
                <a:ea typeface="Courier New"/>
                <a:cs typeface="Courier New"/>
                <a:sym typeface="Courier New"/>
              </a:rPr>
              <a:t>  https://carmichs@bitbucket.org/te-cbus-cohort-14/stevecarmichael-java-green-main.git (push)</a:t>
            </a:r>
            <a:br>
              <a:rPr lang="en" sz="1100">
                <a:solidFill>
                  <a:schemeClr val="dk2"/>
                </a:solidFill>
                <a:latin typeface="Courier New"/>
                <a:ea typeface="Courier New"/>
                <a:cs typeface="Courier New"/>
                <a:sym typeface="Courier New"/>
              </a:rPr>
            </a:br>
            <a:r>
              <a:rPr b="1" lang="en" sz="1100">
                <a:solidFill>
                  <a:schemeClr val="dk2"/>
                </a:solidFill>
                <a:latin typeface="Courier New"/>
                <a:ea typeface="Courier New"/>
                <a:cs typeface="Courier New"/>
                <a:sym typeface="Courier New"/>
              </a:rPr>
              <a:t>upstream</a:t>
            </a:r>
            <a:r>
              <a:rPr lang="en" sz="1100">
                <a:solidFill>
                  <a:schemeClr val="dk2"/>
                </a:solidFill>
                <a:latin typeface="Courier New"/>
                <a:ea typeface="Courier New"/>
                <a:cs typeface="Courier New"/>
                <a:sym typeface="Courier New"/>
              </a:rPr>
              <a:t>        https://bitbucket.org/te-cbus-cohort-14/java-green-main (fetch)</a:t>
            </a:r>
            <a:br>
              <a:rPr lang="en" sz="1100">
                <a:solidFill>
                  <a:schemeClr val="dk2"/>
                </a:solidFill>
                <a:latin typeface="Courier New"/>
                <a:ea typeface="Courier New"/>
                <a:cs typeface="Courier New"/>
                <a:sym typeface="Courier New"/>
              </a:rPr>
            </a:br>
            <a:r>
              <a:rPr b="1" lang="en" sz="1100">
                <a:solidFill>
                  <a:schemeClr val="dk2"/>
                </a:solidFill>
                <a:latin typeface="Courier New"/>
                <a:ea typeface="Courier New"/>
                <a:cs typeface="Courier New"/>
                <a:sym typeface="Courier New"/>
              </a:rPr>
              <a:t>upstream </a:t>
            </a:r>
            <a:r>
              <a:rPr lang="en" sz="1100">
                <a:solidFill>
                  <a:schemeClr val="dk2"/>
                </a:solidFill>
                <a:latin typeface="Courier New"/>
                <a:ea typeface="Courier New"/>
                <a:cs typeface="Courier New"/>
                <a:sym typeface="Courier New"/>
              </a:rPr>
              <a:t>       https://bitbucket.org/te-cbus-cohort-14/java-green-main (push)</a:t>
            </a:r>
            <a:endParaRPr sz="1100">
              <a:solidFill>
                <a:schemeClr val="dk2"/>
              </a:solidFill>
              <a:latin typeface="Courier New"/>
              <a:ea typeface="Courier New"/>
              <a:cs typeface="Courier New"/>
              <a:sym typeface="Courier New"/>
            </a:endParaRPr>
          </a:p>
          <a:p>
            <a:pPr indent="0" lvl="0" marL="0" rtl="0" algn="l">
              <a:lnSpc>
                <a:spcPct val="115000"/>
              </a:lnSpc>
              <a:spcBef>
                <a:spcPts val="1600"/>
              </a:spcBef>
              <a:spcAft>
                <a:spcPts val="0"/>
              </a:spcAft>
              <a:buClr>
                <a:schemeClr val="dk1"/>
              </a:buClr>
              <a:buSzPts val="1100"/>
              <a:buFont typeface="Arial"/>
              <a:buNone/>
            </a:pPr>
            <a:r>
              <a:t/>
            </a:r>
            <a:endParaRPr>
              <a:solidFill>
                <a:schemeClr val="dk2"/>
              </a:solidFill>
            </a:endParaRPr>
          </a:p>
          <a:p>
            <a:pPr indent="0" lvl="0" marL="0" rtl="0" algn="l">
              <a:lnSpc>
                <a:spcPct val="115000"/>
              </a:lnSpc>
              <a:spcBef>
                <a:spcPts val="1600"/>
              </a:spcBef>
              <a:spcAft>
                <a:spcPts val="0"/>
              </a:spcAft>
              <a:buNone/>
            </a:pPr>
            <a:r>
              <a:t/>
            </a:r>
            <a:endParaRPr>
              <a:solidFill>
                <a:schemeClr val="dk2"/>
              </a:solidFill>
            </a:endParaRPr>
          </a:p>
          <a:p>
            <a:pPr indent="0" lvl="0" marL="0" rtl="0" algn="l">
              <a:spcBef>
                <a:spcPts val="1600"/>
              </a:spcBef>
              <a:spcAft>
                <a:spcPts val="0"/>
              </a:spcAft>
              <a:buNone/>
            </a:pPr>
            <a:r>
              <a:t/>
            </a:r>
            <a:endParaRPr sz="1350">
              <a:solidFill>
                <a:schemeClr val="dk1"/>
              </a:solidFill>
            </a:endParaRPr>
          </a:p>
        </p:txBody>
      </p:sp>
      <p:sp>
        <p:nvSpPr>
          <p:cNvPr id="448" name="Google Shape;448;p53"/>
          <p:cNvSpPr txBox="1"/>
          <p:nvPr/>
        </p:nvSpPr>
        <p:spPr>
          <a:xfrm rot="-1011548">
            <a:off x="3180101" y="2986509"/>
            <a:ext cx="3387701" cy="61564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Ignore that URLs say bitbucket. Yours will say GitLab</a:t>
            </a:r>
            <a:endParaRPr/>
          </a:p>
        </p:txBody>
      </p:sp>
      <p:cxnSp>
        <p:nvCxnSpPr>
          <p:cNvPr id="449" name="Google Shape;449;p53"/>
          <p:cNvCxnSpPr/>
          <p:nvPr/>
        </p:nvCxnSpPr>
        <p:spPr>
          <a:xfrm rot="10800000">
            <a:off x="843400" y="3885250"/>
            <a:ext cx="1548600" cy="608400"/>
          </a:xfrm>
          <a:prstGeom prst="straightConnector1">
            <a:avLst/>
          </a:prstGeom>
          <a:noFill/>
          <a:ln cap="flat" cmpd="sng" w="28575">
            <a:solidFill>
              <a:schemeClr val="dk2"/>
            </a:solidFill>
            <a:prstDash val="solid"/>
            <a:round/>
            <a:headEnd len="med" w="med" type="none"/>
            <a:tailEnd len="med" w="med" type="triangle"/>
          </a:ln>
        </p:spPr>
      </p:cxnSp>
      <p:sp>
        <p:nvSpPr>
          <p:cNvPr id="450" name="Google Shape;450;p53"/>
          <p:cNvSpPr txBox="1"/>
          <p:nvPr/>
        </p:nvSpPr>
        <p:spPr>
          <a:xfrm>
            <a:off x="2571775" y="4323625"/>
            <a:ext cx="423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Look for two origins and two upstreams</a:t>
            </a:r>
            <a:endParaRPr sz="1600"/>
          </a:p>
        </p:txBody>
      </p:sp>
      <p:sp>
        <p:nvSpPr>
          <p:cNvPr id="451" name="Google Shape;451;p53"/>
          <p:cNvSpPr txBox="1"/>
          <p:nvPr/>
        </p:nvSpPr>
        <p:spPr>
          <a:xfrm>
            <a:off x="457025" y="972300"/>
            <a:ext cx="76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(One time task - </a:t>
            </a:r>
            <a:r>
              <a:rPr lang="en">
                <a:solidFill>
                  <a:schemeClr val="dk2"/>
                </a:solidFill>
              </a:rPr>
              <a:t>THIS WAS DONE AS PART OF SETUP.SH SCRIPT)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nvSpPr>
        <p:spPr>
          <a:xfrm>
            <a:off x="205500" y="154700"/>
            <a:ext cx="8765700" cy="18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GIT WORKFLOW</a:t>
            </a:r>
            <a:endParaRPr sz="1800">
              <a:solidFill>
                <a:srgbClr val="434343"/>
              </a:solidFill>
              <a:latin typeface="Proxima Nova"/>
              <a:ea typeface="Proxima Nova"/>
              <a:cs typeface="Proxima Nova"/>
              <a:sym typeface="Proxima Nova"/>
            </a:endParaRPr>
          </a:p>
        </p:txBody>
      </p:sp>
      <p:pic>
        <p:nvPicPr>
          <p:cNvPr descr="tagline.png" id="457" name="Google Shape;457;p54"/>
          <p:cNvPicPr preferRelativeResize="0"/>
          <p:nvPr/>
        </p:nvPicPr>
        <p:blipFill>
          <a:blip r:embed="rId3">
            <a:alphaModFix/>
          </a:blip>
          <a:stretch>
            <a:fillRect/>
          </a:stretch>
        </p:blipFill>
        <p:spPr>
          <a:xfrm>
            <a:off x="205500" y="4768850"/>
            <a:ext cx="2657676" cy="234175"/>
          </a:xfrm>
          <a:prstGeom prst="rect">
            <a:avLst/>
          </a:prstGeom>
          <a:noFill/>
          <a:ln>
            <a:noFill/>
          </a:ln>
        </p:spPr>
      </p:pic>
      <p:pic>
        <p:nvPicPr>
          <p:cNvPr id="458" name="Google Shape;458;p54"/>
          <p:cNvPicPr preferRelativeResize="0"/>
          <p:nvPr/>
        </p:nvPicPr>
        <p:blipFill rotWithShape="1">
          <a:blip r:embed="rId4">
            <a:alphaModFix/>
          </a:blip>
          <a:srcRect b="0" l="0" r="0" t="19955"/>
          <a:stretch/>
        </p:blipFill>
        <p:spPr>
          <a:xfrm>
            <a:off x="2014675" y="1458000"/>
            <a:ext cx="5114650" cy="2303600"/>
          </a:xfrm>
          <a:prstGeom prst="rect">
            <a:avLst/>
          </a:prstGeom>
          <a:noFill/>
          <a:ln>
            <a:noFill/>
          </a:ln>
        </p:spPr>
      </p:pic>
      <p:pic>
        <p:nvPicPr>
          <p:cNvPr id="459" name="Google Shape;459;p54"/>
          <p:cNvPicPr preferRelativeResize="0"/>
          <p:nvPr/>
        </p:nvPicPr>
        <p:blipFill>
          <a:blip r:embed="rId5">
            <a:alphaModFix/>
          </a:blip>
          <a:stretch>
            <a:fillRect/>
          </a:stretch>
        </p:blipFill>
        <p:spPr>
          <a:xfrm>
            <a:off x="2649175" y="3937850"/>
            <a:ext cx="1922825" cy="771300"/>
          </a:xfrm>
          <a:prstGeom prst="rect">
            <a:avLst/>
          </a:prstGeom>
          <a:noFill/>
          <a:ln>
            <a:noFill/>
          </a:ln>
        </p:spPr>
      </p:pic>
      <p:cxnSp>
        <p:nvCxnSpPr>
          <p:cNvPr id="460" name="Google Shape;460;p54"/>
          <p:cNvCxnSpPr>
            <a:endCxn id="459" idx="0"/>
          </p:cNvCxnSpPr>
          <p:nvPr/>
        </p:nvCxnSpPr>
        <p:spPr>
          <a:xfrm flipH="1">
            <a:off x="3610588" y="3218450"/>
            <a:ext cx="871800" cy="719400"/>
          </a:xfrm>
          <a:prstGeom prst="straightConnector1">
            <a:avLst/>
          </a:prstGeom>
          <a:noFill/>
          <a:ln cap="flat" cmpd="sng" w="9525">
            <a:solidFill>
              <a:schemeClr val="dk2"/>
            </a:solidFill>
            <a:prstDash val="solid"/>
            <a:round/>
            <a:headEnd len="med" w="med" type="none"/>
            <a:tailEnd len="med" w="med" type="triangle"/>
          </a:ln>
        </p:spPr>
      </p:cxnSp>
      <p:pic>
        <p:nvPicPr>
          <p:cNvPr id="461" name="Google Shape;461;p54"/>
          <p:cNvPicPr preferRelativeResize="0"/>
          <p:nvPr/>
        </p:nvPicPr>
        <p:blipFill>
          <a:blip r:embed="rId6">
            <a:alphaModFix/>
          </a:blip>
          <a:stretch>
            <a:fillRect/>
          </a:stretch>
        </p:blipFill>
        <p:spPr>
          <a:xfrm>
            <a:off x="4823599" y="3893913"/>
            <a:ext cx="1198323" cy="859175"/>
          </a:xfrm>
          <a:prstGeom prst="rect">
            <a:avLst/>
          </a:prstGeom>
          <a:noFill/>
          <a:ln>
            <a:noFill/>
          </a:ln>
        </p:spPr>
      </p:pic>
      <p:cxnSp>
        <p:nvCxnSpPr>
          <p:cNvPr id="462" name="Google Shape;462;p54"/>
          <p:cNvCxnSpPr/>
          <p:nvPr/>
        </p:nvCxnSpPr>
        <p:spPr>
          <a:xfrm>
            <a:off x="5396300" y="3237775"/>
            <a:ext cx="9600" cy="495900"/>
          </a:xfrm>
          <a:prstGeom prst="straightConnector1">
            <a:avLst/>
          </a:prstGeom>
          <a:noFill/>
          <a:ln cap="flat" cmpd="sng" w="9525">
            <a:solidFill>
              <a:schemeClr val="dk2"/>
            </a:solidFill>
            <a:prstDash val="solid"/>
            <a:round/>
            <a:headEnd len="med" w="med" type="none"/>
            <a:tailEnd len="med" w="med" type="triangle"/>
          </a:ln>
        </p:spPr>
      </p:cxnSp>
      <p:pic>
        <p:nvPicPr>
          <p:cNvPr id="463" name="Google Shape;463;p54"/>
          <p:cNvPicPr preferRelativeResize="0"/>
          <p:nvPr/>
        </p:nvPicPr>
        <p:blipFill>
          <a:blip r:embed="rId7">
            <a:alphaModFix/>
          </a:blip>
          <a:stretch>
            <a:fillRect/>
          </a:stretch>
        </p:blipFill>
        <p:spPr>
          <a:xfrm>
            <a:off x="6221494" y="3869007"/>
            <a:ext cx="1365925" cy="908975"/>
          </a:xfrm>
          <a:prstGeom prst="rect">
            <a:avLst/>
          </a:prstGeom>
          <a:noFill/>
          <a:ln>
            <a:noFill/>
          </a:ln>
        </p:spPr>
      </p:pic>
      <p:cxnSp>
        <p:nvCxnSpPr>
          <p:cNvPr id="464" name="Google Shape;464;p54"/>
          <p:cNvCxnSpPr/>
          <p:nvPr/>
        </p:nvCxnSpPr>
        <p:spPr>
          <a:xfrm>
            <a:off x="6543625" y="3276675"/>
            <a:ext cx="136200" cy="476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5"/>
          <p:cNvSpPr txBox="1"/>
          <p:nvPr/>
        </p:nvSpPr>
        <p:spPr>
          <a:xfrm>
            <a:off x="1119475" y="1761675"/>
            <a:ext cx="7039500" cy="17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Proxima Nova Extrabold"/>
                <a:ea typeface="Proxima Nova Extrabold"/>
                <a:cs typeface="Proxima Nova Extrabold"/>
                <a:sym typeface="Proxima Nova Extrabold"/>
              </a:rPr>
              <a:t>GIT COMMANDS</a:t>
            </a:r>
            <a:endParaRPr sz="4800">
              <a:solidFill>
                <a:srgbClr val="434343"/>
              </a:solidFill>
              <a:latin typeface="Proxima Nova Extrabold"/>
              <a:ea typeface="Proxima Nova Extrabold"/>
              <a:cs typeface="Proxima Nova Extrabold"/>
              <a:sym typeface="Proxima Nova Extrabold"/>
            </a:endParaRPr>
          </a:p>
        </p:txBody>
      </p:sp>
      <p:pic>
        <p:nvPicPr>
          <p:cNvPr descr="tagline.png" id="470" name="Google Shape;470;p55"/>
          <p:cNvPicPr preferRelativeResize="0"/>
          <p:nvPr/>
        </p:nvPicPr>
        <p:blipFill>
          <a:blip r:embed="rId3">
            <a:alphaModFix/>
          </a:blip>
          <a:stretch>
            <a:fillRect/>
          </a:stretch>
        </p:blipFill>
        <p:spPr>
          <a:xfrm>
            <a:off x="205500" y="4768850"/>
            <a:ext cx="2657676" cy="234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6"/>
          <p:cNvSpPr txBox="1"/>
          <p:nvPr>
            <p:ph type="title"/>
          </p:nvPr>
        </p:nvSpPr>
        <p:spPr>
          <a:xfrm>
            <a:off x="311700" y="206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 clone</a:t>
            </a:r>
            <a:endParaRPr/>
          </a:p>
        </p:txBody>
      </p:sp>
      <p:sp>
        <p:nvSpPr>
          <p:cNvPr id="476" name="Google Shape;476;p56"/>
          <p:cNvSpPr/>
          <p:nvPr/>
        </p:nvSpPr>
        <p:spPr>
          <a:xfrm>
            <a:off x="365650" y="1912775"/>
            <a:ext cx="2023200" cy="293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6"/>
          <p:cNvSpPr/>
          <p:nvPr/>
        </p:nvSpPr>
        <p:spPr>
          <a:xfrm>
            <a:off x="3515825" y="1912775"/>
            <a:ext cx="1860000" cy="293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6"/>
          <p:cNvSpPr/>
          <p:nvPr/>
        </p:nvSpPr>
        <p:spPr>
          <a:xfrm>
            <a:off x="765400" y="2207075"/>
            <a:ext cx="1223700" cy="2347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Local Repository</a:t>
            </a:r>
            <a:endParaRPr b="1"/>
          </a:p>
        </p:txBody>
      </p:sp>
      <p:sp>
        <p:nvSpPr>
          <p:cNvPr id="479" name="Google Shape;479;p56"/>
          <p:cNvSpPr/>
          <p:nvPr/>
        </p:nvSpPr>
        <p:spPr>
          <a:xfrm>
            <a:off x="3833975" y="2207075"/>
            <a:ext cx="1223700" cy="23478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Remote Repository</a:t>
            </a:r>
            <a:endParaRPr b="1"/>
          </a:p>
        </p:txBody>
      </p:sp>
      <p:sp>
        <p:nvSpPr>
          <p:cNvPr id="480" name="Google Shape;480;p56"/>
          <p:cNvSpPr txBox="1"/>
          <p:nvPr/>
        </p:nvSpPr>
        <p:spPr>
          <a:xfrm>
            <a:off x="365750" y="1564700"/>
            <a:ext cx="2023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Your Computer</a:t>
            </a:r>
            <a:endParaRPr b="1" sz="1500"/>
          </a:p>
        </p:txBody>
      </p:sp>
      <p:sp>
        <p:nvSpPr>
          <p:cNvPr id="481" name="Google Shape;481;p56"/>
          <p:cNvSpPr txBox="1"/>
          <p:nvPr/>
        </p:nvSpPr>
        <p:spPr>
          <a:xfrm>
            <a:off x="3515825" y="1322525"/>
            <a:ext cx="186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Remote</a:t>
            </a:r>
            <a:br>
              <a:rPr b="1" lang="en" sz="1500"/>
            </a:br>
            <a:r>
              <a:rPr b="1" lang="en" sz="1500"/>
              <a:t>(Bitbucket)</a:t>
            </a:r>
            <a:endParaRPr b="1" sz="1500"/>
          </a:p>
        </p:txBody>
      </p:sp>
      <p:pic>
        <p:nvPicPr>
          <p:cNvPr id="482" name="Google Shape;482;p56"/>
          <p:cNvPicPr preferRelativeResize="0"/>
          <p:nvPr/>
        </p:nvPicPr>
        <p:blipFill>
          <a:blip r:embed="rId3">
            <a:alphaModFix/>
          </a:blip>
          <a:stretch>
            <a:fillRect/>
          </a:stretch>
        </p:blipFill>
        <p:spPr>
          <a:xfrm>
            <a:off x="4167120" y="2981245"/>
            <a:ext cx="557400" cy="572700"/>
          </a:xfrm>
          <a:prstGeom prst="rect">
            <a:avLst/>
          </a:prstGeom>
          <a:noFill/>
          <a:ln>
            <a:noFill/>
          </a:ln>
        </p:spPr>
      </p:pic>
      <p:pic>
        <p:nvPicPr>
          <p:cNvPr id="483" name="Google Shape;483;p56"/>
          <p:cNvPicPr preferRelativeResize="0"/>
          <p:nvPr/>
        </p:nvPicPr>
        <p:blipFill>
          <a:blip r:embed="rId3">
            <a:alphaModFix/>
          </a:blip>
          <a:stretch>
            <a:fillRect/>
          </a:stretch>
        </p:blipFill>
        <p:spPr>
          <a:xfrm>
            <a:off x="1047720" y="3094620"/>
            <a:ext cx="557400" cy="572700"/>
          </a:xfrm>
          <a:prstGeom prst="rect">
            <a:avLst/>
          </a:prstGeom>
          <a:noFill/>
          <a:ln>
            <a:noFill/>
          </a:ln>
        </p:spPr>
      </p:pic>
      <p:sp>
        <p:nvSpPr>
          <p:cNvPr id="484" name="Google Shape;484;p56"/>
          <p:cNvSpPr/>
          <p:nvPr/>
        </p:nvSpPr>
        <p:spPr>
          <a:xfrm>
            <a:off x="1996900" y="2876550"/>
            <a:ext cx="1860000" cy="831300"/>
          </a:xfrm>
          <a:prstGeom prst="leftArrow">
            <a:avLst>
              <a:gd fmla="val 50000" name="adj1"/>
              <a:gd fmla="val 50000" name="adj2"/>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clone</a:t>
            </a:r>
            <a:endParaRPr b="1"/>
          </a:p>
        </p:txBody>
      </p:sp>
      <p:sp>
        <p:nvSpPr>
          <p:cNvPr id="485" name="Google Shape;485;p56"/>
          <p:cNvSpPr txBox="1"/>
          <p:nvPr/>
        </p:nvSpPr>
        <p:spPr>
          <a:xfrm>
            <a:off x="6033250" y="1877100"/>
            <a:ext cx="2799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clone </a:t>
            </a:r>
            <a:r>
              <a:rPr lang="en" sz="1600"/>
              <a:t>makes a copy of a remote repository as a local repository on your computer as a starting point.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This copy includes all the files and history from the remote repository.</a:t>
            </a:r>
            <a:br>
              <a:rPr lang="en" sz="1600"/>
            </a:br>
            <a:br>
              <a:rPr lang="en" sz="1600"/>
            </a:br>
            <a:r>
              <a:rPr lang="en" sz="1600"/>
              <a:t>You only do this ONCE.  </a:t>
            </a:r>
            <a:endParaRPr sz="1600"/>
          </a:p>
        </p:txBody>
      </p:sp>
      <p:sp>
        <p:nvSpPr>
          <p:cNvPr id="486" name="Google Shape;486;p56"/>
          <p:cNvSpPr txBox="1"/>
          <p:nvPr/>
        </p:nvSpPr>
        <p:spPr>
          <a:xfrm>
            <a:off x="532800" y="823350"/>
            <a:ext cx="861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Example:       </a:t>
            </a:r>
            <a:r>
              <a:rPr lang="en" sz="1000">
                <a:latin typeface="Courier New"/>
                <a:ea typeface="Courier New"/>
                <a:cs typeface="Courier New"/>
                <a:sym typeface="Courier New"/>
              </a:rPr>
              <a:t>$ g</a:t>
            </a:r>
            <a:r>
              <a:rPr lang="en" sz="1000">
                <a:latin typeface="Courier New"/>
                <a:ea typeface="Courier New"/>
                <a:cs typeface="Courier New"/>
                <a:sym typeface="Courier New"/>
              </a:rPr>
              <a:t>it clone </a:t>
            </a:r>
            <a:r>
              <a:rPr lang="en" sz="1000">
                <a:latin typeface="Courier New"/>
                <a:ea typeface="Courier New"/>
                <a:cs typeface="Courier New"/>
                <a:sym typeface="Courier New"/>
              </a:rPr>
              <a:t>https://git.techelevator.com/some-project-name.git</a:t>
            </a:r>
            <a:endParaRPr sz="1000">
              <a:latin typeface="Courier New"/>
              <a:ea typeface="Courier New"/>
              <a:cs typeface="Courier New"/>
              <a:sym typeface="Courier New"/>
            </a:endParaRPr>
          </a:p>
        </p:txBody>
      </p:sp>
      <p:sp>
        <p:nvSpPr>
          <p:cNvPr id="487" name="Google Shape;487;p56"/>
          <p:cNvSpPr txBox="1"/>
          <p:nvPr/>
        </p:nvSpPr>
        <p:spPr>
          <a:xfrm>
            <a:off x="4172275" y="4223300"/>
            <a:ext cx="8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Origin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type="title"/>
          </p:nvPr>
        </p:nvSpPr>
        <p:spPr>
          <a:xfrm>
            <a:off x="311700" y="206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 add</a:t>
            </a:r>
            <a:endParaRPr/>
          </a:p>
        </p:txBody>
      </p:sp>
      <p:sp>
        <p:nvSpPr>
          <p:cNvPr id="493" name="Google Shape;493;p57"/>
          <p:cNvSpPr/>
          <p:nvPr/>
        </p:nvSpPr>
        <p:spPr>
          <a:xfrm>
            <a:off x="358475" y="1451625"/>
            <a:ext cx="5187300" cy="293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7"/>
          <p:cNvSpPr/>
          <p:nvPr/>
        </p:nvSpPr>
        <p:spPr>
          <a:xfrm>
            <a:off x="4140925" y="1571888"/>
            <a:ext cx="1223700" cy="2347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Local Repository</a:t>
            </a:r>
            <a:endParaRPr b="1"/>
          </a:p>
        </p:txBody>
      </p:sp>
      <p:sp>
        <p:nvSpPr>
          <p:cNvPr id="495" name="Google Shape;495;p57"/>
          <p:cNvSpPr/>
          <p:nvPr/>
        </p:nvSpPr>
        <p:spPr>
          <a:xfrm>
            <a:off x="2256575" y="1571888"/>
            <a:ext cx="1223700" cy="2347800"/>
          </a:xfrm>
          <a:prstGeom prst="rect">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Stage</a:t>
            </a:r>
            <a:endParaRPr b="1"/>
          </a:p>
        </p:txBody>
      </p:sp>
      <p:pic>
        <p:nvPicPr>
          <p:cNvPr id="496" name="Google Shape;496;p57"/>
          <p:cNvPicPr preferRelativeResize="0"/>
          <p:nvPr/>
        </p:nvPicPr>
        <p:blipFill>
          <a:blip r:embed="rId3">
            <a:alphaModFix/>
          </a:blip>
          <a:stretch>
            <a:fillRect/>
          </a:stretch>
        </p:blipFill>
        <p:spPr>
          <a:xfrm>
            <a:off x="539899" y="2121511"/>
            <a:ext cx="994425" cy="1021775"/>
          </a:xfrm>
          <a:prstGeom prst="rect">
            <a:avLst/>
          </a:prstGeom>
          <a:noFill/>
          <a:ln>
            <a:noFill/>
          </a:ln>
        </p:spPr>
      </p:pic>
      <p:sp>
        <p:nvSpPr>
          <p:cNvPr id="497" name="Google Shape;497;p57"/>
          <p:cNvSpPr txBox="1"/>
          <p:nvPr/>
        </p:nvSpPr>
        <p:spPr>
          <a:xfrm>
            <a:off x="358575" y="1103550"/>
            <a:ext cx="518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Your Computer</a:t>
            </a:r>
            <a:endParaRPr b="1" sz="1500"/>
          </a:p>
        </p:txBody>
      </p:sp>
      <p:sp>
        <p:nvSpPr>
          <p:cNvPr id="498" name="Google Shape;498;p57"/>
          <p:cNvSpPr/>
          <p:nvPr/>
        </p:nvSpPr>
        <p:spPr>
          <a:xfrm>
            <a:off x="1534325" y="2309163"/>
            <a:ext cx="1029300" cy="646500"/>
          </a:xfrm>
          <a:prstGeom prst="rightArrow">
            <a:avLst>
              <a:gd fmla="val 50000" name="adj1"/>
              <a:gd fmla="val 50000" name="adj2"/>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add</a:t>
            </a:r>
            <a:endParaRPr b="1"/>
          </a:p>
        </p:txBody>
      </p:sp>
      <p:pic>
        <p:nvPicPr>
          <p:cNvPr id="499" name="Google Shape;499;p57"/>
          <p:cNvPicPr preferRelativeResize="0"/>
          <p:nvPr/>
        </p:nvPicPr>
        <p:blipFill>
          <a:blip r:embed="rId3">
            <a:alphaModFix/>
          </a:blip>
          <a:stretch>
            <a:fillRect/>
          </a:stretch>
        </p:blipFill>
        <p:spPr>
          <a:xfrm>
            <a:off x="2558920" y="2346058"/>
            <a:ext cx="557400" cy="572700"/>
          </a:xfrm>
          <a:prstGeom prst="rect">
            <a:avLst/>
          </a:prstGeom>
          <a:noFill/>
          <a:ln>
            <a:noFill/>
          </a:ln>
        </p:spPr>
      </p:pic>
      <p:sp>
        <p:nvSpPr>
          <p:cNvPr id="500" name="Google Shape;500;p57"/>
          <p:cNvSpPr txBox="1"/>
          <p:nvPr/>
        </p:nvSpPr>
        <p:spPr>
          <a:xfrm>
            <a:off x="535425" y="3143288"/>
            <a:ext cx="106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untracked/modified</a:t>
            </a:r>
            <a:endParaRPr/>
          </a:p>
        </p:txBody>
      </p:sp>
      <p:sp>
        <p:nvSpPr>
          <p:cNvPr id="501" name="Google Shape;501;p57"/>
          <p:cNvSpPr txBox="1"/>
          <p:nvPr/>
        </p:nvSpPr>
        <p:spPr>
          <a:xfrm>
            <a:off x="2338175" y="2992563"/>
            <a:ext cx="10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staged</a:t>
            </a:r>
            <a:endParaRPr/>
          </a:p>
        </p:txBody>
      </p:sp>
      <p:sp>
        <p:nvSpPr>
          <p:cNvPr id="502" name="Google Shape;502;p57"/>
          <p:cNvSpPr txBox="1"/>
          <p:nvPr/>
        </p:nvSpPr>
        <p:spPr>
          <a:xfrm>
            <a:off x="5984025" y="1247925"/>
            <a:ext cx="27990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add </a:t>
            </a:r>
            <a:r>
              <a:rPr lang="en" sz="1600"/>
              <a:t>adds a set of files to the stage.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The </a:t>
            </a:r>
            <a:r>
              <a:rPr i="1" lang="en" sz="1600"/>
              <a:t>stage </a:t>
            </a:r>
            <a:r>
              <a:rPr lang="en" sz="1600"/>
              <a:t>is an area used to prepare for a commit, which allows more control over smaller commits.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The files to add must be included in the command.  -A tells git to add all changes, including deletes.</a:t>
            </a:r>
            <a:endParaRPr sz="1600"/>
          </a:p>
        </p:txBody>
      </p:sp>
      <p:sp>
        <p:nvSpPr>
          <p:cNvPr id="503" name="Google Shape;503;p57"/>
          <p:cNvSpPr txBox="1"/>
          <p:nvPr/>
        </p:nvSpPr>
        <p:spPr>
          <a:xfrm>
            <a:off x="2011075" y="4363425"/>
            <a:ext cx="5375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t>git add -A</a:t>
            </a:r>
            <a:endParaRPr b="1" sz="2600"/>
          </a:p>
        </p:txBody>
      </p:sp>
      <p:sp>
        <p:nvSpPr>
          <p:cNvPr id="504" name="Google Shape;504;p57"/>
          <p:cNvSpPr txBox="1"/>
          <p:nvPr/>
        </p:nvSpPr>
        <p:spPr>
          <a:xfrm>
            <a:off x="532800" y="823350"/>
            <a:ext cx="861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Example:       </a:t>
            </a:r>
            <a:r>
              <a:rPr lang="en" sz="1000">
                <a:latin typeface="Courier New"/>
                <a:ea typeface="Courier New"/>
                <a:cs typeface="Courier New"/>
                <a:sym typeface="Courier New"/>
              </a:rPr>
              <a:t>$ git add -A</a:t>
            </a:r>
            <a:endParaRPr sz="1000">
              <a:latin typeface="Courier New"/>
              <a:ea typeface="Courier New"/>
              <a:cs typeface="Courier New"/>
              <a:sym typeface="Courier New"/>
            </a:endParaRPr>
          </a:p>
        </p:txBody>
      </p:sp>
      <p:pic>
        <p:nvPicPr>
          <p:cNvPr id="505" name="Google Shape;505;p57"/>
          <p:cNvPicPr preferRelativeResize="0"/>
          <p:nvPr/>
        </p:nvPicPr>
        <p:blipFill>
          <a:blip r:embed="rId4">
            <a:alphaModFix/>
          </a:blip>
          <a:stretch>
            <a:fillRect/>
          </a:stretch>
        </p:blipFill>
        <p:spPr>
          <a:xfrm>
            <a:off x="7046825" y="107675"/>
            <a:ext cx="1922825" cy="771300"/>
          </a:xfrm>
          <a:prstGeom prst="rect">
            <a:avLst/>
          </a:prstGeom>
          <a:noFill/>
          <a:ln>
            <a:noFill/>
          </a:ln>
        </p:spPr>
      </p:pic>
      <p:sp>
        <p:nvSpPr>
          <p:cNvPr id="506" name="Google Shape;506;p57"/>
          <p:cNvSpPr txBox="1"/>
          <p:nvPr/>
        </p:nvSpPr>
        <p:spPr>
          <a:xfrm>
            <a:off x="7288800" y="813700"/>
            <a:ext cx="200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packaging/preparing</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8"/>
          <p:cNvSpPr txBox="1"/>
          <p:nvPr>
            <p:ph type="title"/>
          </p:nvPr>
        </p:nvSpPr>
        <p:spPr>
          <a:xfrm>
            <a:off x="311700" y="206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 commit</a:t>
            </a:r>
            <a:endParaRPr/>
          </a:p>
        </p:txBody>
      </p:sp>
      <p:sp>
        <p:nvSpPr>
          <p:cNvPr id="512" name="Google Shape;512;p58"/>
          <p:cNvSpPr/>
          <p:nvPr/>
        </p:nvSpPr>
        <p:spPr>
          <a:xfrm>
            <a:off x="365650" y="1455575"/>
            <a:ext cx="5187300" cy="293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8"/>
          <p:cNvSpPr/>
          <p:nvPr/>
        </p:nvSpPr>
        <p:spPr>
          <a:xfrm>
            <a:off x="4128725" y="1521275"/>
            <a:ext cx="1223700" cy="2347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Local Repository</a:t>
            </a:r>
            <a:endParaRPr b="1"/>
          </a:p>
        </p:txBody>
      </p:sp>
      <p:sp>
        <p:nvSpPr>
          <p:cNvPr id="514" name="Google Shape;514;p58"/>
          <p:cNvSpPr/>
          <p:nvPr/>
        </p:nvSpPr>
        <p:spPr>
          <a:xfrm>
            <a:off x="2244375" y="1521275"/>
            <a:ext cx="1223700" cy="2347800"/>
          </a:xfrm>
          <a:prstGeom prst="rect">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Stage</a:t>
            </a:r>
            <a:endParaRPr b="1"/>
          </a:p>
        </p:txBody>
      </p:sp>
      <p:pic>
        <p:nvPicPr>
          <p:cNvPr id="515" name="Google Shape;515;p58"/>
          <p:cNvPicPr preferRelativeResize="0"/>
          <p:nvPr/>
        </p:nvPicPr>
        <p:blipFill>
          <a:blip r:embed="rId3">
            <a:alphaModFix/>
          </a:blip>
          <a:stretch>
            <a:fillRect/>
          </a:stretch>
        </p:blipFill>
        <p:spPr>
          <a:xfrm>
            <a:off x="527699" y="2070899"/>
            <a:ext cx="994425" cy="1021775"/>
          </a:xfrm>
          <a:prstGeom prst="rect">
            <a:avLst/>
          </a:prstGeom>
          <a:noFill/>
          <a:ln>
            <a:noFill/>
          </a:ln>
        </p:spPr>
      </p:pic>
      <p:sp>
        <p:nvSpPr>
          <p:cNvPr id="516" name="Google Shape;516;p58"/>
          <p:cNvSpPr txBox="1"/>
          <p:nvPr/>
        </p:nvSpPr>
        <p:spPr>
          <a:xfrm>
            <a:off x="365750" y="1107500"/>
            <a:ext cx="518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Your Computer</a:t>
            </a:r>
            <a:endParaRPr b="1" sz="1500"/>
          </a:p>
        </p:txBody>
      </p:sp>
      <p:pic>
        <p:nvPicPr>
          <p:cNvPr id="517" name="Google Shape;517;p58"/>
          <p:cNvPicPr preferRelativeResize="0"/>
          <p:nvPr/>
        </p:nvPicPr>
        <p:blipFill>
          <a:blip r:embed="rId3">
            <a:alphaModFix/>
          </a:blip>
          <a:stretch>
            <a:fillRect/>
          </a:stretch>
        </p:blipFill>
        <p:spPr>
          <a:xfrm>
            <a:off x="2546720" y="2295445"/>
            <a:ext cx="557400" cy="572700"/>
          </a:xfrm>
          <a:prstGeom prst="rect">
            <a:avLst/>
          </a:prstGeom>
          <a:noFill/>
          <a:ln>
            <a:noFill/>
          </a:ln>
        </p:spPr>
      </p:pic>
      <p:pic>
        <p:nvPicPr>
          <p:cNvPr id="518" name="Google Shape;518;p58"/>
          <p:cNvPicPr preferRelativeResize="0"/>
          <p:nvPr/>
        </p:nvPicPr>
        <p:blipFill>
          <a:blip r:embed="rId3">
            <a:alphaModFix/>
          </a:blip>
          <a:stretch>
            <a:fillRect/>
          </a:stretch>
        </p:blipFill>
        <p:spPr>
          <a:xfrm>
            <a:off x="4393320" y="2295433"/>
            <a:ext cx="557400" cy="572700"/>
          </a:xfrm>
          <a:prstGeom prst="rect">
            <a:avLst/>
          </a:prstGeom>
          <a:noFill/>
          <a:ln>
            <a:noFill/>
          </a:ln>
        </p:spPr>
      </p:pic>
      <p:sp>
        <p:nvSpPr>
          <p:cNvPr id="519" name="Google Shape;519;p58"/>
          <p:cNvSpPr/>
          <p:nvPr/>
        </p:nvSpPr>
        <p:spPr>
          <a:xfrm>
            <a:off x="3173700" y="2258550"/>
            <a:ext cx="1223700" cy="646500"/>
          </a:xfrm>
          <a:prstGeom prst="rightArrow">
            <a:avLst>
              <a:gd fmla="val 50000" name="adj1"/>
              <a:gd fmla="val 50000" name="adj2"/>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commit</a:t>
            </a:r>
            <a:endParaRPr b="1"/>
          </a:p>
        </p:txBody>
      </p:sp>
      <p:sp>
        <p:nvSpPr>
          <p:cNvPr id="520" name="Google Shape;520;p58"/>
          <p:cNvSpPr txBox="1"/>
          <p:nvPr/>
        </p:nvSpPr>
        <p:spPr>
          <a:xfrm>
            <a:off x="523225" y="3092675"/>
            <a:ext cx="106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untracked/modified</a:t>
            </a:r>
            <a:endParaRPr/>
          </a:p>
        </p:txBody>
      </p:sp>
      <p:sp>
        <p:nvSpPr>
          <p:cNvPr id="521" name="Google Shape;521;p58"/>
          <p:cNvSpPr txBox="1"/>
          <p:nvPr/>
        </p:nvSpPr>
        <p:spPr>
          <a:xfrm>
            <a:off x="2325975" y="2941950"/>
            <a:ext cx="10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staged</a:t>
            </a:r>
            <a:endParaRPr/>
          </a:p>
        </p:txBody>
      </p:sp>
      <p:sp>
        <p:nvSpPr>
          <p:cNvPr id="522" name="Google Shape;522;p58"/>
          <p:cNvSpPr txBox="1"/>
          <p:nvPr/>
        </p:nvSpPr>
        <p:spPr>
          <a:xfrm>
            <a:off x="4190325" y="2905050"/>
            <a:ext cx="10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committed</a:t>
            </a:r>
            <a:endParaRPr/>
          </a:p>
        </p:txBody>
      </p:sp>
      <p:sp>
        <p:nvSpPr>
          <p:cNvPr id="523" name="Google Shape;523;p58"/>
          <p:cNvSpPr txBox="1"/>
          <p:nvPr/>
        </p:nvSpPr>
        <p:spPr>
          <a:xfrm>
            <a:off x="6013075" y="1177775"/>
            <a:ext cx="27990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commit </a:t>
            </a:r>
            <a:r>
              <a:rPr lang="en" sz="1600"/>
              <a:t>moves a set of changes from the stage to the local repository.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Committing is like saving the changes.  When committed a history is created and changes become very difficult to lose.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Commit requires a message that describes the changes.</a:t>
            </a:r>
            <a:endParaRPr sz="1600"/>
          </a:p>
        </p:txBody>
      </p:sp>
      <p:sp>
        <p:nvSpPr>
          <p:cNvPr id="524" name="Google Shape;524;p58"/>
          <p:cNvSpPr txBox="1"/>
          <p:nvPr/>
        </p:nvSpPr>
        <p:spPr>
          <a:xfrm>
            <a:off x="454775" y="4383900"/>
            <a:ext cx="8434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t>git commit -m “commit message”</a:t>
            </a:r>
            <a:endParaRPr b="1" sz="2600"/>
          </a:p>
        </p:txBody>
      </p:sp>
      <p:sp>
        <p:nvSpPr>
          <p:cNvPr id="525" name="Google Shape;525;p58"/>
          <p:cNvSpPr txBox="1"/>
          <p:nvPr/>
        </p:nvSpPr>
        <p:spPr>
          <a:xfrm>
            <a:off x="532800" y="823350"/>
            <a:ext cx="861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Example:       </a:t>
            </a:r>
            <a:r>
              <a:rPr lang="en" sz="1000">
                <a:latin typeface="Courier New"/>
                <a:ea typeface="Courier New"/>
                <a:cs typeface="Courier New"/>
                <a:sym typeface="Courier New"/>
              </a:rPr>
              <a:t>$ git commit -m “completed exercise 1”</a:t>
            </a:r>
            <a:endParaRPr sz="1000">
              <a:latin typeface="Courier New"/>
              <a:ea typeface="Courier New"/>
              <a:cs typeface="Courier New"/>
              <a:sym typeface="Courier New"/>
            </a:endParaRPr>
          </a:p>
        </p:txBody>
      </p:sp>
      <p:pic>
        <p:nvPicPr>
          <p:cNvPr id="526" name="Google Shape;526;p58"/>
          <p:cNvPicPr preferRelativeResize="0"/>
          <p:nvPr/>
        </p:nvPicPr>
        <p:blipFill>
          <a:blip r:embed="rId4">
            <a:alphaModFix/>
          </a:blip>
          <a:stretch>
            <a:fillRect/>
          </a:stretch>
        </p:blipFill>
        <p:spPr>
          <a:xfrm>
            <a:off x="7041799" y="106513"/>
            <a:ext cx="1198323" cy="859175"/>
          </a:xfrm>
          <a:prstGeom prst="rect">
            <a:avLst/>
          </a:prstGeom>
          <a:noFill/>
          <a:ln>
            <a:noFill/>
          </a:ln>
        </p:spPr>
      </p:pic>
      <p:sp>
        <p:nvSpPr>
          <p:cNvPr id="527" name="Google Shape;527;p58"/>
          <p:cNvSpPr txBox="1"/>
          <p:nvPr/>
        </p:nvSpPr>
        <p:spPr>
          <a:xfrm>
            <a:off x="6788900" y="863375"/>
            <a:ext cx="191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Attach a label / version</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9"/>
          <p:cNvSpPr txBox="1"/>
          <p:nvPr>
            <p:ph type="title"/>
          </p:nvPr>
        </p:nvSpPr>
        <p:spPr>
          <a:xfrm>
            <a:off x="311700" y="54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 push</a:t>
            </a:r>
            <a:endParaRPr/>
          </a:p>
        </p:txBody>
      </p:sp>
      <p:sp>
        <p:nvSpPr>
          <p:cNvPr id="533" name="Google Shape;533;p59"/>
          <p:cNvSpPr/>
          <p:nvPr/>
        </p:nvSpPr>
        <p:spPr>
          <a:xfrm>
            <a:off x="658175" y="1559225"/>
            <a:ext cx="1677000" cy="293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9"/>
          <p:cNvSpPr/>
          <p:nvPr/>
        </p:nvSpPr>
        <p:spPr>
          <a:xfrm>
            <a:off x="3393925" y="1559225"/>
            <a:ext cx="1860000" cy="293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9"/>
          <p:cNvSpPr/>
          <p:nvPr/>
        </p:nvSpPr>
        <p:spPr>
          <a:xfrm>
            <a:off x="911000" y="1853525"/>
            <a:ext cx="1223700" cy="2347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Local Repository</a:t>
            </a:r>
            <a:endParaRPr b="1"/>
          </a:p>
        </p:txBody>
      </p:sp>
      <p:sp>
        <p:nvSpPr>
          <p:cNvPr id="536" name="Google Shape;536;p59"/>
          <p:cNvSpPr/>
          <p:nvPr/>
        </p:nvSpPr>
        <p:spPr>
          <a:xfrm>
            <a:off x="3712075" y="1853525"/>
            <a:ext cx="1223700" cy="23478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Remote Repository</a:t>
            </a:r>
            <a:endParaRPr b="1"/>
          </a:p>
        </p:txBody>
      </p:sp>
      <p:sp>
        <p:nvSpPr>
          <p:cNvPr id="537" name="Google Shape;537;p59"/>
          <p:cNvSpPr txBox="1"/>
          <p:nvPr/>
        </p:nvSpPr>
        <p:spPr>
          <a:xfrm>
            <a:off x="658175" y="1211150"/>
            <a:ext cx="1677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Your Computer</a:t>
            </a:r>
            <a:endParaRPr b="1" sz="1500"/>
          </a:p>
        </p:txBody>
      </p:sp>
      <p:sp>
        <p:nvSpPr>
          <p:cNvPr id="538" name="Google Shape;538;p59"/>
          <p:cNvSpPr txBox="1"/>
          <p:nvPr/>
        </p:nvSpPr>
        <p:spPr>
          <a:xfrm>
            <a:off x="3393925" y="968975"/>
            <a:ext cx="186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Remote</a:t>
            </a:r>
            <a:br>
              <a:rPr b="1" lang="en" sz="1500"/>
            </a:br>
            <a:r>
              <a:rPr b="1" lang="en" sz="1500"/>
              <a:t>(GitLab)</a:t>
            </a:r>
            <a:endParaRPr b="1" sz="1500"/>
          </a:p>
        </p:txBody>
      </p:sp>
      <p:pic>
        <p:nvPicPr>
          <p:cNvPr id="539" name="Google Shape;539;p59"/>
          <p:cNvPicPr preferRelativeResize="0"/>
          <p:nvPr/>
        </p:nvPicPr>
        <p:blipFill>
          <a:blip r:embed="rId3">
            <a:alphaModFix/>
          </a:blip>
          <a:stretch>
            <a:fillRect/>
          </a:stretch>
        </p:blipFill>
        <p:spPr>
          <a:xfrm>
            <a:off x="1175595" y="2627683"/>
            <a:ext cx="557400" cy="572700"/>
          </a:xfrm>
          <a:prstGeom prst="rect">
            <a:avLst/>
          </a:prstGeom>
          <a:noFill/>
          <a:ln>
            <a:noFill/>
          </a:ln>
        </p:spPr>
      </p:pic>
      <p:pic>
        <p:nvPicPr>
          <p:cNvPr id="540" name="Google Shape;540;p59"/>
          <p:cNvPicPr preferRelativeResize="0"/>
          <p:nvPr/>
        </p:nvPicPr>
        <p:blipFill>
          <a:blip r:embed="rId3">
            <a:alphaModFix/>
          </a:blip>
          <a:stretch>
            <a:fillRect/>
          </a:stretch>
        </p:blipFill>
        <p:spPr>
          <a:xfrm>
            <a:off x="4045220" y="2627695"/>
            <a:ext cx="557400" cy="572700"/>
          </a:xfrm>
          <a:prstGeom prst="rect">
            <a:avLst/>
          </a:prstGeom>
          <a:noFill/>
          <a:ln>
            <a:noFill/>
          </a:ln>
        </p:spPr>
      </p:pic>
      <p:sp>
        <p:nvSpPr>
          <p:cNvPr id="541" name="Google Shape;541;p59"/>
          <p:cNvSpPr/>
          <p:nvPr/>
        </p:nvSpPr>
        <p:spPr>
          <a:xfrm>
            <a:off x="1801950" y="2627700"/>
            <a:ext cx="2243400" cy="646500"/>
          </a:xfrm>
          <a:prstGeom prst="rightArrow">
            <a:avLst>
              <a:gd fmla="val 50000" name="adj1"/>
              <a:gd fmla="val 50000" name="adj2"/>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push</a:t>
            </a:r>
            <a:endParaRPr b="1"/>
          </a:p>
        </p:txBody>
      </p:sp>
      <p:sp>
        <p:nvSpPr>
          <p:cNvPr id="542" name="Google Shape;542;p59"/>
          <p:cNvSpPr txBox="1"/>
          <p:nvPr/>
        </p:nvSpPr>
        <p:spPr>
          <a:xfrm>
            <a:off x="972600" y="3237300"/>
            <a:ext cx="10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committed</a:t>
            </a:r>
            <a:endParaRPr/>
          </a:p>
        </p:txBody>
      </p:sp>
      <p:sp>
        <p:nvSpPr>
          <p:cNvPr id="543" name="Google Shape;543;p59"/>
          <p:cNvSpPr txBox="1"/>
          <p:nvPr/>
        </p:nvSpPr>
        <p:spPr>
          <a:xfrm>
            <a:off x="6013075" y="1101575"/>
            <a:ext cx="27990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push </a:t>
            </a:r>
            <a:r>
              <a:rPr lang="en" sz="1600"/>
              <a:t>copies the changes and history from the local repository </a:t>
            </a:r>
            <a:r>
              <a:rPr b="1" lang="en" sz="1600"/>
              <a:t>to</a:t>
            </a:r>
            <a:r>
              <a:rPr lang="en" sz="1600"/>
              <a:t> the remote repository.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Once in the remote repository it is available for other developers on the team to access.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push requires name of the </a:t>
            </a:r>
            <a:r>
              <a:rPr lang="en" sz="1600">
                <a:solidFill>
                  <a:srgbClr val="980000"/>
                </a:solidFill>
              </a:rPr>
              <a:t>remote repository</a:t>
            </a:r>
            <a:r>
              <a:rPr lang="en" sz="1600"/>
              <a:t> and the </a:t>
            </a:r>
            <a:r>
              <a:rPr lang="en" sz="1600">
                <a:solidFill>
                  <a:srgbClr val="0000FF"/>
                </a:solidFill>
              </a:rPr>
              <a:t>branch</a:t>
            </a:r>
            <a:r>
              <a:rPr lang="en" sz="1600"/>
              <a:t>.</a:t>
            </a:r>
            <a:endParaRPr sz="1600"/>
          </a:p>
        </p:txBody>
      </p:sp>
      <p:sp>
        <p:nvSpPr>
          <p:cNvPr id="544" name="Google Shape;544;p59"/>
          <p:cNvSpPr txBox="1"/>
          <p:nvPr/>
        </p:nvSpPr>
        <p:spPr>
          <a:xfrm>
            <a:off x="454775" y="4536300"/>
            <a:ext cx="8434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t>git push </a:t>
            </a:r>
            <a:r>
              <a:rPr b="1" lang="en" sz="2600">
                <a:solidFill>
                  <a:srgbClr val="980000"/>
                </a:solidFill>
              </a:rPr>
              <a:t>origin </a:t>
            </a:r>
            <a:r>
              <a:rPr b="1" lang="en" sz="2600">
                <a:solidFill>
                  <a:srgbClr val="0000FF"/>
                </a:solidFill>
              </a:rPr>
              <a:t>main</a:t>
            </a:r>
            <a:endParaRPr b="1" sz="2600">
              <a:solidFill>
                <a:srgbClr val="0000FF"/>
              </a:solidFill>
            </a:endParaRPr>
          </a:p>
        </p:txBody>
      </p:sp>
      <p:sp>
        <p:nvSpPr>
          <p:cNvPr id="545" name="Google Shape;545;p59"/>
          <p:cNvSpPr txBox="1"/>
          <p:nvPr/>
        </p:nvSpPr>
        <p:spPr>
          <a:xfrm>
            <a:off x="851925" y="645575"/>
            <a:ext cx="861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Example:       </a:t>
            </a:r>
            <a:r>
              <a:rPr lang="en" sz="1000">
                <a:latin typeface="Courier New"/>
                <a:ea typeface="Courier New"/>
                <a:cs typeface="Courier New"/>
                <a:sym typeface="Courier New"/>
              </a:rPr>
              <a:t>$ git push origin main</a:t>
            </a:r>
            <a:endParaRPr sz="1000">
              <a:latin typeface="Courier New"/>
              <a:ea typeface="Courier New"/>
              <a:cs typeface="Courier New"/>
              <a:sym typeface="Courier New"/>
            </a:endParaRPr>
          </a:p>
        </p:txBody>
      </p:sp>
      <p:pic>
        <p:nvPicPr>
          <p:cNvPr id="546" name="Google Shape;546;p59"/>
          <p:cNvPicPr preferRelativeResize="0"/>
          <p:nvPr/>
        </p:nvPicPr>
        <p:blipFill>
          <a:blip r:embed="rId4">
            <a:alphaModFix/>
          </a:blip>
          <a:stretch>
            <a:fillRect/>
          </a:stretch>
        </p:blipFill>
        <p:spPr>
          <a:xfrm>
            <a:off x="7003301" y="54576"/>
            <a:ext cx="1140650" cy="759075"/>
          </a:xfrm>
          <a:prstGeom prst="rect">
            <a:avLst/>
          </a:prstGeom>
          <a:noFill/>
          <a:ln>
            <a:noFill/>
          </a:ln>
        </p:spPr>
      </p:pic>
      <p:sp>
        <p:nvSpPr>
          <p:cNvPr id="547" name="Google Shape;547;p59"/>
          <p:cNvSpPr txBox="1"/>
          <p:nvPr/>
        </p:nvSpPr>
        <p:spPr>
          <a:xfrm>
            <a:off x="6513275" y="732275"/>
            <a:ext cx="237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Send to remote repo (origin)</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0"/>
          <p:cNvSpPr txBox="1"/>
          <p:nvPr>
            <p:ph type="title"/>
          </p:nvPr>
        </p:nvSpPr>
        <p:spPr>
          <a:xfrm>
            <a:off x="311700" y="54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 when using git (solo)</a:t>
            </a:r>
            <a:endParaRPr/>
          </a:p>
        </p:txBody>
      </p:sp>
      <p:sp>
        <p:nvSpPr>
          <p:cNvPr id="553" name="Google Shape;553;p60"/>
          <p:cNvSpPr/>
          <p:nvPr/>
        </p:nvSpPr>
        <p:spPr>
          <a:xfrm>
            <a:off x="365650" y="2141375"/>
            <a:ext cx="5187300" cy="293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0"/>
          <p:cNvSpPr/>
          <p:nvPr/>
        </p:nvSpPr>
        <p:spPr>
          <a:xfrm>
            <a:off x="6611650" y="2141375"/>
            <a:ext cx="1860000" cy="293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0"/>
          <p:cNvSpPr/>
          <p:nvPr/>
        </p:nvSpPr>
        <p:spPr>
          <a:xfrm>
            <a:off x="4128725" y="2435675"/>
            <a:ext cx="1223700" cy="2347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Local Repository</a:t>
            </a:r>
            <a:endParaRPr b="1"/>
          </a:p>
        </p:txBody>
      </p:sp>
      <p:sp>
        <p:nvSpPr>
          <p:cNvPr id="556" name="Google Shape;556;p60"/>
          <p:cNvSpPr/>
          <p:nvPr/>
        </p:nvSpPr>
        <p:spPr>
          <a:xfrm>
            <a:off x="2244375" y="2435675"/>
            <a:ext cx="1223700" cy="2347800"/>
          </a:xfrm>
          <a:prstGeom prst="rect">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Stage</a:t>
            </a:r>
            <a:endParaRPr b="1"/>
          </a:p>
        </p:txBody>
      </p:sp>
      <p:sp>
        <p:nvSpPr>
          <p:cNvPr id="557" name="Google Shape;557;p60"/>
          <p:cNvSpPr/>
          <p:nvPr/>
        </p:nvSpPr>
        <p:spPr>
          <a:xfrm>
            <a:off x="6929800" y="2435675"/>
            <a:ext cx="1223700" cy="23478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Remote Repository</a:t>
            </a:r>
            <a:endParaRPr b="1"/>
          </a:p>
        </p:txBody>
      </p:sp>
      <p:pic>
        <p:nvPicPr>
          <p:cNvPr id="558" name="Google Shape;558;p60"/>
          <p:cNvPicPr preferRelativeResize="0"/>
          <p:nvPr/>
        </p:nvPicPr>
        <p:blipFill>
          <a:blip r:embed="rId3">
            <a:alphaModFix/>
          </a:blip>
          <a:stretch>
            <a:fillRect/>
          </a:stretch>
        </p:blipFill>
        <p:spPr>
          <a:xfrm>
            <a:off x="527699" y="2985299"/>
            <a:ext cx="994425" cy="1021775"/>
          </a:xfrm>
          <a:prstGeom prst="rect">
            <a:avLst/>
          </a:prstGeom>
          <a:noFill/>
          <a:ln>
            <a:noFill/>
          </a:ln>
        </p:spPr>
      </p:pic>
      <p:sp>
        <p:nvSpPr>
          <p:cNvPr id="559" name="Google Shape;559;p60"/>
          <p:cNvSpPr txBox="1"/>
          <p:nvPr/>
        </p:nvSpPr>
        <p:spPr>
          <a:xfrm>
            <a:off x="365750" y="1793300"/>
            <a:ext cx="518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Your Computer</a:t>
            </a:r>
            <a:endParaRPr b="1" sz="1500"/>
          </a:p>
        </p:txBody>
      </p:sp>
      <p:sp>
        <p:nvSpPr>
          <p:cNvPr id="560" name="Google Shape;560;p60"/>
          <p:cNvSpPr txBox="1"/>
          <p:nvPr/>
        </p:nvSpPr>
        <p:spPr>
          <a:xfrm>
            <a:off x="6611650" y="1551125"/>
            <a:ext cx="186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Remote</a:t>
            </a:r>
            <a:br>
              <a:rPr b="1" lang="en" sz="1500"/>
            </a:br>
            <a:r>
              <a:rPr b="1" lang="en" sz="1500"/>
              <a:t>(GitLab)</a:t>
            </a:r>
            <a:endParaRPr b="1" sz="1500"/>
          </a:p>
        </p:txBody>
      </p:sp>
      <p:sp>
        <p:nvSpPr>
          <p:cNvPr id="561" name="Google Shape;561;p60"/>
          <p:cNvSpPr/>
          <p:nvPr/>
        </p:nvSpPr>
        <p:spPr>
          <a:xfrm>
            <a:off x="1522125" y="3172950"/>
            <a:ext cx="1029300" cy="646500"/>
          </a:xfrm>
          <a:prstGeom prst="rightArrow">
            <a:avLst>
              <a:gd fmla="val 50000" name="adj1"/>
              <a:gd fmla="val 50000" name="adj2"/>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add</a:t>
            </a:r>
            <a:endParaRPr b="1"/>
          </a:p>
        </p:txBody>
      </p:sp>
      <p:pic>
        <p:nvPicPr>
          <p:cNvPr id="562" name="Google Shape;562;p60"/>
          <p:cNvPicPr preferRelativeResize="0"/>
          <p:nvPr/>
        </p:nvPicPr>
        <p:blipFill>
          <a:blip r:embed="rId3">
            <a:alphaModFix/>
          </a:blip>
          <a:stretch>
            <a:fillRect/>
          </a:stretch>
        </p:blipFill>
        <p:spPr>
          <a:xfrm>
            <a:off x="2546720" y="3209845"/>
            <a:ext cx="557400" cy="572700"/>
          </a:xfrm>
          <a:prstGeom prst="rect">
            <a:avLst/>
          </a:prstGeom>
          <a:noFill/>
          <a:ln>
            <a:noFill/>
          </a:ln>
        </p:spPr>
      </p:pic>
      <p:pic>
        <p:nvPicPr>
          <p:cNvPr id="563" name="Google Shape;563;p60"/>
          <p:cNvPicPr preferRelativeResize="0"/>
          <p:nvPr/>
        </p:nvPicPr>
        <p:blipFill>
          <a:blip r:embed="rId3">
            <a:alphaModFix/>
          </a:blip>
          <a:stretch>
            <a:fillRect/>
          </a:stretch>
        </p:blipFill>
        <p:spPr>
          <a:xfrm>
            <a:off x="4393320" y="3209833"/>
            <a:ext cx="557400" cy="572700"/>
          </a:xfrm>
          <a:prstGeom prst="rect">
            <a:avLst/>
          </a:prstGeom>
          <a:noFill/>
          <a:ln>
            <a:noFill/>
          </a:ln>
        </p:spPr>
      </p:pic>
      <p:pic>
        <p:nvPicPr>
          <p:cNvPr id="564" name="Google Shape;564;p60"/>
          <p:cNvPicPr preferRelativeResize="0"/>
          <p:nvPr/>
        </p:nvPicPr>
        <p:blipFill>
          <a:blip r:embed="rId3">
            <a:alphaModFix/>
          </a:blip>
          <a:stretch>
            <a:fillRect/>
          </a:stretch>
        </p:blipFill>
        <p:spPr>
          <a:xfrm>
            <a:off x="7262945" y="3209845"/>
            <a:ext cx="557400" cy="572700"/>
          </a:xfrm>
          <a:prstGeom prst="rect">
            <a:avLst/>
          </a:prstGeom>
          <a:noFill/>
          <a:ln>
            <a:noFill/>
          </a:ln>
        </p:spPr>
      </p:pic>
      <p:sp>
        <p:nvSpPr>
          <p:cNvPr id="565" name="Google Shape;565;p60"/>
          <p:cNvSpPr/>
          <p:nvPr/>
        </p:nvSpPr>
        <p:spPr>
          <a:xfrm>
            <a:off x="3173700" y="3172950"/>
            <a:ext cx="1223700" cy="646500"/>
          </a:xfrm>
          <a:prstGeom prst="rightArrow">
            <a:avLst>
              <a:gd fmla="val 50000" name="adj1"/>
              <a:gd fmla="val 50000" name="adj2"/>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commit</a:t>
            </a:r>
            <a:endParaRPr b="1"/>
          </a:p>
        </p:txBody>
      </p:sp>
      <p:sp>
        <p:nvSpPr>
          <p:cNvPr id="566" name="Google Shape;566;p60"/>
          <p:cNvSpPr/>
          <p:nvPr/>
        </p:nvSpPr>
        <p:spPr>
          <a:xfrm>
            <a:off x="5019675" y="3209850"/>
            <a:ext cx="2243400" cy="646500"/>
          </a:xfrm>
          <a:prstGeom prst="rightArrow">
            <a:avLst>
              <a:gd fmla="val 50000" name="adj1"/>
              <a:gd fmla="val 50000" name="adj2"/>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push</a:t>
            </a:r>
            <a:endParaRPr b="1"/>
          </a:p>
        </p:txBody>
      </p:sp>
      <p:sp>
        <p:nvSpPr>
          <p:cNvPr id="567" name="Google Shape;567;p60"/>
          <p:cNvSpPr txBox="1"/>
          <p:nvPr/>
        </p:nvSpPr>
        <p:spPr>
          <a:xfrm>
            <a:off x="523225" y="4007075"/>
            <a:ext cx="106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untracked/modified</a:t>
            </a:r>
            <a:endParaRPr/>
          </a:p>
        </p:txBody>
      </p:sp>
      <p:sp>
        <p:nvSpPr>
          <p:cNvPr id="568" name="Google Shape;568;p60"/>
          <p:cNvSpPr txBox="1"/>
          <p:nvPr/>
        </p:nvSpPr>
        <p:spPr>
          <a:xfrm>
            <a:off x="2325975" y="3856350"/>
            <a:ext cx="10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staged</a:t>
            </a:r>
            <a:endParaRPr/>
          </a:p>
        </p:txBody>
      </p:sp>
      <p:sp>
        <p:nvSpPr>
          <p:cNvPr id="569" name="Google Shape;569;p60"/>
          <p:cNvSpPr txBox="1"/>
          <p:nvPr/>
        </p:nvSpPr>
        <p:spPr>
          <a:xfrm>
            <a:off x="4190325" y="3819450"/>
            <a:ext cx="10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committed</a:t>
            </a:r>
            <a:endParaRPr/>
          </a:p>
        </p:txBody>
      </p:sp>
      <p:sp>
        <p:nvSpPr>
          <p:cNvPr id="570" name="Google Shape;570;p60"/>
          <p:cNvSpPr txBox="1"/>
          <p:nvPr/>
        </p:nvSpPr>
        <p:spPr>
          <a:xfrm>
            <a:off x="527700" y="919850"/>
            <a:ext cx="861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Example:       	</a:t>
            </a:r>
            <a:r>
              <a:rPr lang="en" sz="1000">
                <a:latin typeface="Courier New"/>
                <a:ea typeface="Courier New"/>
                <a:cs typeface="Courier New"/>
                <a:sym typeface="Courier New"/>
              </a:rPr>
              <a:t>$ git add -A     </a:t>
            </a:r>
            <a:br>
              <a:rPr lang="en" sz="1000">
                <a:latin typeface="Courier New"/>
                <a:ea typeface="Courier New"/>
                <a:cs typeface="Courier New"/>
                <a:sym typeface="Courier New"/>
              </a:rPr>
            </a:br>
            <a:r>
              <a:rPr lang="en" sz="1000">
                <a:latin typeface="Courier New"/>
                <a:ea typeface="Courier New"/>
                <a:cs typeface="Courier New"/>
                <a:sym typeface="Courier New"/>
              </a:rPr>
              <a:t>          	</a:t>
            </a:r>
            <a:r>
              <a:rPr lang="en" sz="1000">
                <a:solidFill>
                  <a:schemeClr val="dk1"/>
                </a:solidFill>
                <a:latin typeface="Courier New"/>
                <a:ea typeface="Courier New"/>
                <a:cs typeface="Courier New"/>
                <a:sym typeface="Courier New"/>
              </a:rPr>
              <a:t>$ git commit -m “completed exercise 1”</a:t>
            </a:r>
            <a:br>
              <a:rPr lang="en" sz="1000">
                <a:solidFill>
                  <a:schemeClr val="dk1"/>
                </a:solidFill>
                <a:latin typeface="Courier New"/>
                <a:ea typeface="Courier New"/>
                <a:cs typeface="Courier New"/>
                <a:sym typeface="Courier New"/>
              </a:rPr>
            </a:br>
            <a:r>
              <a:rPr lang="en" sz="1000">
                <a:solidFill>
                  <a:schemeClr val="dk1"/>
                </a:solidFill>
                <a:latin typeface="Courier New"/>
                <a:ea typeface="Courier New"/>
                <a:cs typeface="Courier New"/>
                <a:sym typeface="Courier New"/>
              </a:rPr>
              <a:t>            $ git push origin main</a:t>
            </a:r>
            <a:endParaRPr sz="1000">
              <a:latin typeface="Courier New"/>
              <a:ea typeface="Courier New"/>
              <a:cs typeface="Courier New"/>
              <a:sym typeface="Courier New"/>
            </a:endParaRPr>
          </a:p>
        </p:txBody>
      </p:sp>
      <p:sp>
        <p:nvSpPr>
          <p:cNvPr id="571" name="Google Shape;571;p60"/>
          <p:cNvSpPr txBox="1"/>
          <p:nvPr/>
        </p:nvSpPr>
        <p:spPr>
          <a:xfrm>
            <a:off x="2390075" y="428950"/>
            <a:ext cx="53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Always run </a:t>
            </a:r>
            <a:r>
              <a:rPr lang="en"/>
              <a:t>commands</a:t>
            </a:r>
            <a:r>
              <a:rPr lang="en"/>
              <a:t> </a:t>
            </a:r>
            <a:r>
              <a:rPr b="1" lang="en"/>
              <a:t>inside</a:t>
            </a:r>
            <a:r>
              <a:rPr lang="en"/>
              <a:t> your student code folder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1"/>
          <p:cNvSpPr txBox="1"/>
          <p:nvPr>
            <p:ph type="title"/>
          </p:nvPr>
        </p:nvSpPr>
        <p:spPr>
          <a:xfrm>
            <a:off x="311700" y="-97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 pull</a:t>
            </a:r>
            <a:endParaRPr/>
          </a:p>
        </p:txBody>
      </p:sp>
      <p:sp>
        <p:nvSpPr>
          <p:cNvPr id="577" name="Google Shape;577;p61"/>
          <p:cNvSpPr/>
          <p:nvPr/>
        </p:nvSpPr>
        <p:spPr>
          <a:xfrm>
            <a:off x="451000" y="1675050"/>
            <a:ext cx="1713600" cy="293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1"/>
          <p:cNvSpPr/>
          <p:nvPr/>
        </p:nvSpPr>
        <p:spPr>
          <a:xfrm>
            <a:off x="3223300" y="1675050"/>
            <a:ext cx="1860000" cy="2936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1"/>
          <p:cNvSpPr/>
          <p:nvPr/>
        </p:nvSpPr>
        <p:spPr>
          <a:xfrm>
            <a:off x="740375" y="1969350"/>
            <a:ext cx="1223700" cy="23478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Local Repository</a:t>
            </a:r>
            <a:endParaRPr b="1"/>
          </a:p>
        </p:txBody>
      </p:sp>
      <p:sp>
        <p:nvSpPr>
          <p:cNvPr id="580" name="Google Shape;580;p61"/>
          <p:cNvSpPr/>
          <p:nvPr/>
        </p:nvSpPr>
        <p:spPr>
          <a:xfrm>
            <a:off x="3541450" y="1969350"/>
            <a:ext cx="1223700" cy="23478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Remote Repository</a:t>
            </a:r>
            <a:endParaRPr b="1"/>
          </a:p>
        </p:txBody>
      </p:sp>
      <p:sp>
        <p:nvSpPr>
          <p:cNvPr id="581" name="Google Shape;581;p61"/>
          <p:cNvSpPr txBox="1"/>
          <p:nvPr/>
        </p:nvSpPr>
        <p:spPr>
          <a:xfrm>
            <a:off x="390200" y="1326975"/>
            <a:ext cx="177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Your Computer</a:t>
            </a:r>
            <a:endParaRPr b="1" sz="1500"/>
          </a:p>
        </p:txBody>
      </p:sp>
      <p:sp>
        <p:nvSpPr>
          <p:cNvPr id="582" name="Google Shape;582;p61"/>
          <p:cNvSpPr txBox="1"/>
          <p:nvPr/>
        </p:nvSpPr>
        <p:spPr>
          <a:xfrm>
            <a:off x="3223300" y="1084800"/>
            <a:ext cx="186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Remote</a:t>
            </a:r>
            <a:br>
              <a:rPr b="1" lang="en" sz="1500"/>
            </a:br>
            <a:r>
              <a:rPr b="1" lang="en" sz="1500"/>
              <a:t>(GitLab)</a:t>
            </a:r>
            <a:endParaRPr b="1" sz="1500"/>
          </a:p>
        </p:txBody>
      </p:sp>
      <p:pic>
        <p:nvPicPr>
          <p:cNvPr id="583" name="Google Shape;583;p61"/>
          <p:cNvPicPr preferRelativeResize="0"/>
          <p:nvPr/>
        </p:nvPicPr>
        <p:blipFill>
          <a:blip r:embed="rId3">
            <a:alphaModFix/>
          </a:blip>
          <a:stretch>
            <a:fillRect/>
          </a:stretch>
        </p:blipFill>
        <p:spPr>
          <a:xfrm>
            <a:off x="1004970" y="2743508"/>
            <a:ext cx="557400" cy="572700"/>
          </a:xfrm>
          <a:prstGeom prst="rect">
            <a:avLst/>
          </a:prstGeom>
          <a:noFill/>
          <a:ln>
            <a:noFill/>
          </a:ln>
        </p:spPr>
      </p:pic>
      <p:pic>
        <p:nvPicPr>
          <p:cNvPr id="584" name="Google Shape;584;p61"/>
          <p:cNvPicPr preferRelativeResize="0"/>
          <p:nvPr/>
        </p:nvPicPr>
        <p:blipFill>
          <a:blip r:embed="rId3">
            <a:alphaModFix/>
          </a:blip>
          <a:stretch>
            <a:fillRect/>
          </a:stretch>
        </p:blipFill>
        <p:spPr>
          <a:xfrm>
            <a:off x="3874595" y="2743520"/>
            <a:ext cx="557400" cy="572700"/>
          </a:xfrm>
          <a:prstGeom prst="rect">
            <a:avLst/>
          </a:prstGeom>
          <a:noFill/>
          <a:ln>
            <a:noFill/>
          </a:ln>
        </p:spPr>
      </p:pic>
      <p:sp>
        <p:nvSpPr>
          <p:cNvPr id="585" name="Google Shape;585;p61"/>
          <p:cNvSpPr/>
          <p:nvPr/>
        </p:nvSpPr>
        <p:spPr>
          <a:xfrm>
            <a:off x="1614400" y="2676475"/>
            <a:ext cx="2186100" cy="706800"/>
          </a:xfrm>
          <a:prstGeom prst="lef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pull</a:t>
            </a:r>
            <a:endParaRPr b="1"/>
          </a:p>
        </p:txBody>
      </p:sp>
      <p:sp>
        <p:nvSpPr>
          <p:cNvPr id="586" name="Google Shape;586;p61"/>
          <p:cNvSpPr txBox="1"/>
          <p:nvPr/>
        </p:nvSpPr>
        <p:spPr>
          <a:xfrm>
            <a:off x="6033300" y="1246875"/>
            <a:ext cx="2799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pull </a:t>
            </a:r>
            <a:r>
              <a:rPr lang="en" sz="1600"/>
              <a:t>copies the changes and history made by other developers from the remote repository into the local repository.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pull requires name of the </a:t>
            </a:r>
            <a:r>
              <a:rPr lang="en" sz="1600">
                <a:solidFill>
                  <a:srgbClr val="980000"/>
                </a:solidFill>
              </a:rPr>
              <a:t>remote repository</a:t>
            </a:r>
            <a:r>
              <a:rPr lang="en" sz="1600"/>
              <a:t> and the </a:t>
            </a:r>
            <a:r>
              <a:rPr lang="en" sz="1600">
                <a:solidFill>
                  <a:srgbClr val="0000FF"/>
                </a:solidFill>
              </a:rPr>
              <a:t>branch</a:t>
            </a:r>
            <a:r>
              <a:rPr lang="en" sz="1600"/>
              <a:t>.</a:t>
            </a:r>
            <a:br>
              <a:rPr lang="en" sz="1600"/>
            </a:br>
            <a:br>
              <a:rPr lang="en" sz="1600"/>
            </a:br>
            <a:r>
              <a:rPr lang="en" sz="1100"/>
              <a:t>u</a:t>
            </a:r>
            <a:r>
              <a:rPr lang="en" sz="1100"/>
              <a:t>pstream → </a:t>
            </a:r>
            <a:r>
              <a:rPr lang="en" sz="1100"/>
              <a:t>remote repo</a:t>
            </a:r>
            <a:br>
              <a:rPr lang="en" sz="1100"/>
            </a:br>
            <a:r>
              <a:rPr lang="en" sz="1100"/>
              <a:t>main → branch</a:t>
            </a:r>
            <a:endParaRPr sz="1100"/>
          </a:p>
        </p:txBody>
      </p:sp>
      <p:sp>
        <p:nvSpPr>
          <p:cNvPr id="587" name="Google Shape;587;p61"/>
          <p:cNvSpPr txBox="1"/>
          <p:nvPr/>
        </p:nvSpPr>
        <p:spPr>
          <a:xfrm>
            <a:off x="451000" y="4611450"/>
            <a:ext cx="8434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t>git pull </a:t>
            </a:r>
            <a:r>
              <a:rPr b="1" lang="en" sz="2600">
                <a:solidFill>
                  <a:srgbClr val="980000"/>
                </a:solidFill>
              </a:rPr>
              <a:t>upstream </a:t>
            </a:r>
            <a:r>
              <a:rPr b="1" lang="en" sz="2600">
                <a:solidFill>
                  <a:srgbClr val="0000FF"/>
                </a:solidFill>
              </a:rPr>
              <a:t>main</a:t>
            </a:r>
            <a:endParaRPr b="1" sz="2600">
              <a:solidFill>
                <a:srgbClr val="0000FF"/>
              </a:solidFill>
            </a:endParaRPr>
          </a:p>
        </p:txBody>
      </p:sp>
      <p:sp>
        <p:nvSpPr>
          <p:cNvPr id="588" name="Google Shape;588;p61"/>
          <p:cNvSpPr txBox="1"/>
          <p:nvPr/>
        </p:nvSpPr>
        <p:spPr>
          <a:xfrm>
            <a:off x="362650" y="453600"/>
            <a:ext cx="861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Example:       	</a:t>
            </a:r>
            <a:r>
              <a:rPr lang="en" sz="1000">
                <a:latin typeface="Courier New"/>
                <a:ea typeface="Courier New"/>
                <a:cs typeface="Courier New"/>
                <a:sym typeface="Courier New"/>
              </a:rPr>
              <a:t>$ git add -A     </a:t>
            </a:r>
            <a:br>
              <a:rPr lang="en" sz="1000">
                <a:latin typeface="Courier New"/>
                <a:ea typeface="Courier New"/>
                <a:cs typeface="Courier New"/>
                <a:sym typeface="Courier New"/>
              </a:rPr>
            </a:br>
            <a:r>
              <a:rPr lang="en" sz="1000">
                <a:latin typeface="Courier New"/>
                <a:ea typeface="Courier New"/>
                <a:cs typeface="Courier New"/>
                <a:sym typeface="Courier New"/>
              </a:rPr>
              <a:t>          	</a:t>
            </a:r>
            <a:r>
              <a:rPr lang="en" sz="1000">
                <a:solidFill>
                  <a:schemeClr val="dk1"/>
                </a:solidFill>
                <a:latin typeface="Courier New"/>
                <a:ea typeface="Courier New"/>
                <a:cs typeface="Courier New"/>
                <a:sym typeface="Courier New"/>
              </a:rPr>
              <a:t>$ git commit -m “completed exercise 1”</a:t>
            </a:r>
            <a:br>
              <a:rPr lang="en" sz="1000">
                <a:solidFill>
                  <a:schemeClr val="dk1"/>
                </a:solidFill>
                <a:latin typeface="Courier New"/>
                <a:ea typeface="Courier New"/>
                <a:cs typeface="Courier New"/>
                <a:sym typeface="Courier New"/>
              </a:rPr>
            </a:br>
            <a:r>
              <a:rPr lang="en" sz="1000">
                <a:solidFill>
                  <a:schemeClr val="dk1"/>
                </a:solidFill>
                <a:latin typeface="Courier New"/>
                <a:ea typeface="Courier New"/>
                <a:cs typeface="Courier New"/>
                <a:sym typeface="Courier New"/>
              </a:rPr>
              <a:t>            $ </a:t>
            </a:r>
            <a:r>
              <a:rPr b="1" lang="en" sz="1000">
                <a:solidFill>
                  <a:schemeClr val="dk1"/>
                </a:solidFill>
                <a:latin typeface="Courier New"/>
                <a:ea typeface="Courier New"/>
                <a:cs typeface="Courier New"/>
                <a:sym typeface="Courier New"/>
              </a:rPr>
              <a:t>git pull</a:t>
            </a:r>
            <a:r>
              <a:rPr lang="en" sz="1000">
                <a:solidFill>
                  <a:schemeClr val="dk1"/>
                </a:solidFill>
                <a:latin typeface="Courier New"/>
                <a:ea typeface="Courier New"/>
                <a:cs typeface="Courier New"/>
                <a:sym typeface="Courier New"/>
              </a:rPr>
              <a:t> </a:t>
            </a:r>
            <a:r>
              <a:rPr b="1" lang="en" sz="1000">
                <a:solidFill>
                  <a:schemeClr val="dk1"/>
                </a:solidFill>
                <a:latin typeface="Courier New"/>
                <a:ea typeface="Courier New"/>
                <a:cs typeface="Courier New"/>
                <a:sym typeface="Courier New"/>
              </a:rPr>
              <a:t>upstream</a:t>
            </a:r>
            <a:r>
              <a:rPr lang="en" sz="1000">
                <a:solidFill>
                  <a:schemeClr val="dk1"/>
                </a:solidFill>
                <a:latin typeface="Courier New"/>
                <a:ea typeface="Courier New"/>
                <a:cs typeface="Courier New"/>
                <a:sym typeface="Courier New"/>
              </a:rPr>
              <a:t> </a:t>
            </a:r>
            <a:r>
              <a:rPr b="1" lang="en" sz="1000">
                <a:solidFill>
                  <a:schemeClr val="dk1"/>
                </a:solidFill>
                <a:latin typeface="Courier New"/>
                <a:ea typeface="Courier New"/>
                <a:cs typeface="Courier New"/>
                <a:sym typeface="Courier New"/>
              </a:rPr>
              <a:t>main</a:t>
            </a:r>
            <a:endParaRPr b="1" sz="1000">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new materials </a:t>
            </a:r>
            <a:endParaRPr/>
          </a:p>
        </p:txBody>
      </p:sp>
      <p:sp>
        <p:nvSpPr>
          <p:cNvPr id="594" name="Google Shape;594;p62"/>
          <p:cNvSpPr txBox="1"/>
          <p:nvPr>
            <p:ph idx="1" type="body"/>
          </p:nvPr>
        </p:nvSpPr>
        <p:spPr>
          <a:xfrm>
            <a:off x="311700" y="1152475"/>
            <a:ext cx="8698800" cy="31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GitBash terminal</a:t>
            </a:r>
            <a:endParaRPr/>
          </a:p>
          <a:p>
            <a:pPr indent="-336550" lvl="0" marL="457200" rtl="0" algn="l">
              <a:spcBef>
                <a:spcPts val="1600"/>
              </a:spcBef>
              <a:spcAft>
                <a:spcPts val="0"/>
              </a:spcAft>
              <a:buSzPts val="1700"/>
              <a:buAutoNum type="arabicPeriod"/>
            </a:pPr>
            <a:r>
              <a:rPr lang="en" sz="1700"/>
              <a:t>$ </a:t>
            </a:r>
            <a:r>
              <a:rPr lang="en" sz="1700">
                <a:latin typeface="Courier New"/>
                <a:ea typeface="Courier New"/>
                <a:cs typeface="Courier New"/>
                <a:sym typeface="Courier New"/>
              </a:rPr>
              <a:t>cd </a:t>
            </a:r>
            <a:r>
              <a:rPr lang="en" sz="1700"/>
              <a:t>        </a:t>
            </a:r>
            <a:r>
              <a:rPr lang="en" sz="1700"/>
              <a:t>  → This will make sure you are starting from your home directory</a:t>
            </a:r>
            <a:endParaRPr sz="1700"/>
          </a:p>
          <a:p>
            <a:pPr indent="-336550" lvl="0" marL="457200" rtl="0" algn="l">
              <a:spcBef>
                <a:spcPts val="0"/>
              </a:spcBef>
              <a:spcAft>
                <a:spcPts val="0"/>
              </a:spcAft>
              <a:buSzPts val="1700"/>
              <a:buAutoNum type="arabicPeriod"/>
            </a:pPr>
            <a:r>
              <a:rPr lang="en" sz="1700"/>
              <a:t>$ </a:t>
            </a:r>
            <a:r>
              <a:rPr lang="en" sz="1700">
                <a:latin typeface="Courier New"/>
                <a:ea typeface="Courier New"/>
                <a:cs typeface="Courier New"/>
                <a:sym typeface="Courier New"/>
              </a:rPr>
              <a:t>cd source/workspace/your-name-student-code</a:t>
            </a:r>
            <a:br>
              <a:rPr lang="en" sz="1700">
                <a:latin typeface="Courier New"/>
                <a:ea typeface="Courier New"/>
                <a:cs typeface="Courier New"/>
                <a:sym typeface="Courier New"/>
              </a:rPr>
            </a:br>
            <a:br>
              <a:rPr lang="en" sz="1700">
                <a:latin typeface="Courier New"/>
                <a:ea typeface="Courier New"/>
                <a:cs typeface="Courier New"/>
                <a:sym typeface="Courier New"/>
              </a:rPr>
            </a:br>
            <a:endParaRPr/>
          </a:p>
          <a:p>
            <a:pPr indent="-336550" lvl="0" marL="457200" rtl="0" algn="l">
              <a:spcBef>
                <a:spcPts val="0"/>
              </a:spcBef>
              <a:spcAft>
                <a:spcPts val="0"/>
              </a:spcAft>
              <a:buSzPts val="1700"/>
              <a:buAutoNum type="arabicPeriod"/>
            </a:pPr>
            <a:r>
              <a:rPr lang="en"/>
              <a:t>$ </a:t>
            </a:r>
            <a:r>
              <a:rPr lang="en">
                <a:latin typeface="Courier New"/>
                <a:ea typeface="Courier New"/>
                <a:cs typeface="Courier New"/>
                <a:sym typeface="Courier New"/>
              </a:rPr>
              <a:t>git add -A</a:t>
            </a:r>
            <a:endParaRPr>
              <a:latin typeface="Courier New"/>
              <a:ea typeface="Courier New"/>
              <a:cs typeface="Courier New"/>
              <a:sym typeface="Courier New"/>
            </a:endParaRPr>
          </a:p>
          <a:p>
            <a:pPr indent="-336550" lvl="0" marL="457200" rtl="0" algn="l">
              <a:spcBef>
                <a:spcPts val="0"/>
              </a:spcBef>
              <a:spcAft>
                <a:spcPts val="0"/>
              </a:spcAft>
              <a:buSzPts val="1700"/>
              <a:buAutoNum type="arabicPeriod"/>
            </a:pPr>
            <a:r>
              <a:rPr lang="en"/>
              <a:t>$ </a:t>
            </a:r>
            <a:r>
              <a:rPr lang="en">
                <a:latin typeface="Courier New"/>
                <a:ea typeface="Courier New"/>
                <a:cs typeface="Courier New"/>
                <a:sym typeface="Courier New"/>
              </a:rPr>
              <a:t>git commit -m “your comment”</a:t>
            </a:r>
            <a:endParaRPr>
              <a:latin typeface="Courier New"/>
              <a:ea typeface="Courier New"/>
              <a:cs typeface="Courier New"/>
              <a:sym typeface="Courier New"/>
            </a:endParaRPr>
          </a:p>
          <a:p>
            <a:pPr indent="-336550" lvl="0" marL="457200" rtl="0" algn="l">
              <a:spcBef>
                <a:spcPts val="0"/>
              </a:spcBef>
              <a:spcAft>
                <a:spcPts val="0"/>
              </a:spcAft>
              <a:buSzPts val="1700"/>
              <a:buAutoNum type="arabicPeriod"/>
            </a:pPr>
            <a:r>
              <a:rPr lang="en"/>
              <a:t>$ </a:t>
            </a:r>
            <a:r>
              <a:rPr lang="en">
                <a:latin typeface="Courier New"/>
                <a:ea typeface="Courier New"/>
                <a:cs typeface="Courier New"/>
                <a:sym typeface="Courier New"/>
              </a:rPr>
              <a:t>git pull upstream main</a:t>
            </a:r>
            <a:endParaRPr/>
          </a:p>
        </p:txBody>
      </p:sp>
      <p:cxnSp>
        <p:nvCxnSpPr>
          <p:cNvPr id="595" name="Google Shape;595;p62"/>
          <p:cNvCxnSpPr/>
          <p:nvPr/>
        </p:nvCxnSpPr>
        <p:spPr>
          <a:xfrm flipH="1">
            <a:off x="4446150" y="2954375"/>
            <a:ext cx="1656300" cy="9690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62"/>
          <p:cNvCxnSpPr/>
          <p:nvPr/>
        </p:nvCxnSpPr>
        <p:spPr>
          <a:xfrm flipH="1">
            <a:off x="5124275" y="2973725"/>
            <a:ext cx="958800" cy="426300"/>
          </a:xfrm>
          <a:prstGeom prst="straightConnector1">
            <a:avLst/>
          </a:prstGeom>
          <a:noFill/>
          <a:ln cap="flat" cmpd="sng" w="9525">
            <a:solidFill>
              <a:schemeClr val="dk2"/>
            </a:solidFill>
            <a:prstDash val="solid"/>
            <a:round/>
            <a:headEnd len="med" w="med" type="none"/>
            <a:tailEnd len="med" w="med" type="triangle"/>
          </a:ln>
        </p:spPr>
      </p:cxnSp>
      <p:sp>
        <p:nvSpPr>
          <p:cNvPr id="597" name="Google Shape;597;p62"/>
          <p:cNvSpPr txBox="1"/>
          <p:nvPr/>
        </p:nvSpPr>
        <p:spPr>
          <a:xfrm>
            <a:off x="6238075" y="2731575"/>
            <a:ext cx="231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ensures that all local work is safe, before pulling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idx="1" type="body"/>
          </p:nvPr>
        </p:nvSpPr>
        <p:spPr>
          <a:xfrm>
            <a:off x="311700" y="872275"/>
            <a:ext cx="8520600" cy="25278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AutoNum type="arabicPeriod"/>
            </a:pPr>
            <a:r>
              <a:rPr lang="en" sz="1900"/>
              <a:t>Open Windows File Explorer</a:t>
            </a:r>
            <a:endParaRPr sz="1900"/>
          </a:p>
          <a:p>
            <a:pPr indent="-361950" lvl="0" marL="457200" rtl="0" algn="l">
              <a:lnSpc>
                <a:spcPct val="115000"/>
              </a:lnSpc>
              <a:spcBef>
                <a:spcPts val="0"/>
              </a:spcBef>
              <a:spcAft>
                <a:spcPts val="0"/>
              </a:spcAft>
              <a:buSzPts val="2100"/>
              <a:buAutoNum type="arabicPeriod"/>
            </a:pPr>
            <a:r>
              <a:rPr lang="en" sz="1900"/>
              <a:t>Under </a:t>
            </a:r>
            <a:r>
              <a:rPr i="1" lang="en" sz="1900"/>
              <a:t>This PC</a:t>
            </a:r>
            <a:r>
              <a:rPr lang="en" sz="1900"/>
              <a:t> select </a:t>
            </a:r>
            <a:r>
              <a:rPr i="1" lang="en" sz="1900"/>
              <a:t>C:</a:t>
            </a:r>
            <a:r>
              <a:rPr lang="en" sz="1900"/>
              <a:t> </a:t>
            </a:r>
            <a:endParaRPr sz="1900"/>
          </a:p>
          <a:p>
            <a:pPr indent="-349250" lvl="0" marL="457200" rtl="0" algn="l">
              <a:lnSpc>
                <a:spcPct val="115000"/>
              </a:lnSpc>
              <a:spcBef>
                <a:spcPts val="0"/>
              </a:spcBef>
              <a:spcAft>
                <a:spcPts val="0"/>
              </a:spcAft>
              <a:buSzPts val="1900"/>
              <a:buAutoNum type="arabicPeriod"/>
            </a:pPr>
            <a:r>
              <a:rPr lang="en" sz="1900"/>
              <a:t>Then User → Student → source → repos  (</a:t>
            </a:r>
            <a:r>
              <a:rPr lang="en">
                <a:latin typeface="Roboto Mono"/>
                <a:ea typeface="Roboto Mono"/>
                <a:cs typeface="Roboto Mono"/>
                <a:sym typeface="Roboto Mono"/>
              </a:rPr>
              <a:t>C:\Users\Student\source\repos</a:t>
            </a:r>
            <a:r>
              <a:rPr lang="en" sz="1900"/>
              <a:t>)</a:t>
            </a:r>
            <a:endParaRPr sz="1900"/>
          </a:p>
          <a:p>
            <a:pPr indent="-349250" lvl="0" marL="457200" rtl="0" algn="l">
              <a:lnSpc>
                <a:spcPct val="115000"/>
              </a:lnSpc>
              <a:spcBef>
                <a:spcPts val="0"/>
              </a:spcBef>
              <a:spcAft>
                <a:spcPts val="0"/>
              </a:spcAft>
              <a:buSzPts val="1900"/>
              <a:buAutoNum type="arabicPeriod"/>
            </a:pPr>
            <a:r>
              <a:rPr lang="en" sz="1900"/>
              <a:t>Right click in the folder and select </a:t>
            </a:r>
            <a:endParaRPr sz="1900"/>
          </a:p>
          <a:p>
            <a:pPr indent="-349250" lvl="0" marL="457200" rtl="0" algn="l">
              <a:lnSpc>
                <a:spcPct val="115000"/>
              </a:lnSpc>
              <a:spcBef>
                <a:spcPts val="0"/>
              </a:spcBef>
              <a:spcAft>
                <a:spcPts val="0"/>
              </a:spcAft>
              <a:buSzPts val="1900"/>
              <a:buAutoNum type="arabicPeriod"/>
            </a:pPr>
            <a:r>
              <a:rPr lang="en" sz="1900"/>
              <a:t>This will open the Git Bash terminal in this folder.   Verify that it shows </a:t>
            </a:r>
            <a:r>
              <a:rPr lang="en" sz="1900">
                <a:latin typeface="Roboto Mono"/>
                <a:ea typeface="Roboto Mono"/>
                <a:cs typeface="Roboto Mono"/>
                <a:sym typeface="Roboto Mono"/>
              </a:rPr>
              <a:t>~/source/repos</a:t>
            </a:r>
            <a:r>
              <a:rPr lang="en" sz="1900"/>
              <a:t> at the end of the first line.  </a:t>
            </a:r>
            <a:endParaRPr sz="1900"/>
          </a:p>
        </p:txBody>
      </p:sp>
      <p:sp>
        <p:nvSpPr>
          <p:cNvPr id="84" name="Google Shape;84;p18"/>
          <p:cNvSpPr txBox="1"/>
          <p:nvPr/>
        </p:nvSpPr>
        <p:spPr>
          <a:xfrm>
            <a:off x="280200" y="0"/>
            <a:ext cx="8583600" cy="73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4800" u="none" cap="none" strike="noStrike">
                <a:solidFill>
                  <a:srgbClr val="00ADEE"/>
                </a:solidFill>
                <a:latin typeface="Comfortaa Light"/>
                <a:ea typeface="Comfortaa Light"/>
                <a:cs typeface="Comfortaa Light"/>
                <a:sym typeface="Comfortaa Light"/>
              </a:rPr>
              <a:t>|</a:t>
            </a:r>
            <a:r>
              <a:rPr b="0" i="0" lang="en" sz="3600" u="none" cap="none" strike="noStrike">
                <a:solidFill>
                  <a:srgbClr val="434343"/>
                </a:solidFill>
                <a:latin typeface="Proxima Nova"/>
                <a:ea typeface="Proxima Nova"/>
                <a:cs typeface="Proxima Nova"/>
                <a:sym typeface="Proxima Nova"/>
              </a:rPr>
              <a:t>     Open Your Working directory</a:t>
            </a:r>
            <a:endParaRPr b="0" i="0" sz="3600" u="none" cap="none" strike="noStrike">
              <a:solidFill>
                <a:srgbClr val="434343"/>
              </a:solidFill>
              <a:latin typeface="Proxima Nova"/>
              <a:ea typeface="Proxima Nova"/>
              <a:cs typeface="Proxima Nova"/>
              <a:sym typeface="Proxima Nova"/>
            </a:endParaRPr>
          </a:p>
        </p:txBody>
      </p:sp>
      <p:pic>
        <p:nvPicPr>
          <p:cNvPr id="85" name="Google Shape;85;p18"/>
          <p:cNvPicPr preferRelativeResize="0"/>
          <p:nvPr/>
        </p:nvPicPr>
        <p:blipFill rotWithShape="1">
          <a:blip r:embed="rId3">
            <a:alphaModFix/>
          </a:blip>
          <a:srcRect b="0" l="0" r="0" t="0"/>
          <a:stretch/>
        </p:blipFill>
        <p:spPr>
          <a:xfrm>
            <a:off x="592625" y="185237"/>
            <a:ext cx="491825" cy="491825"/>
          </a:xfrm>
          <a:prstGeom prst="rect">
            <a:avLst/>
          </a:prstGeom>
          <a:noFill/>
          <a:ln>
            <a:noFill/>
          </a:ln>
        </p:spPr>
      </p:pic>
      <p:pic>
        <p:nvPicPr>
          <p:cNvPr id="86" name="Google Shape;86;p18"/>
          <p:cNvPicPr preferRelativeResize="0"/>
          <p:nvPr/>
        </p:nvPicPr>
        <p:blipFill rotWithShape="1">
          <a:blip r:embed="rId4">
            <a:alphaModFix/>
          </a:blip>
          <a:srcRect b="0" l="0" r="0" t="0"/>
          <a:stretch/>
        </p:blipFill>
        <p:spPr>
          <a:xfrm>
            <a:off x="4019550" y="872275"/>
            <a:ext cx="552450" cy="447675"/>
          </a:xfrm>
          <a:prstGeom prst="rect">
            <a:avLst/>
          </a:prstGeom>
          <a:noFill/>
          <a:ln>
            <a:noFill/>
          </a:ln>
        </p:spPr>
      </p:pic>
      <p:pic>
        <p:nvPicPr>
          <p:cNvPr id="87" name="Google Shape;87;p18"/>
          <p:cNvPicPr preferRelativeResize="0"/>
          <p:nvPr/>
        </p:nvPicPr>
        <p:blipFill rotWithShape="1">
          <a:blip r:embed="rId5">
            <a:alphaModFix/>
          </a:blip>
          <a:srcRect b="30142" l="0" r="0" t="15341"/>
          <a:stretch/>
        </p:blipFill>
        <p:spPr>
          <a:xfrm>
            <a:off x="1557105" y="3609900"/>
            <a:ext cx="6469000" cy="1049925"/>
          </a:xfrm>
          <a:prstGeom prst="rect">
            <a:avLst/>
          </a:prstGeom>
          <a:noFill/>
          <a:ln>
            <a:noFill/>
          </a:ln>
        </p:spPr>
      </p:pic>
      <p:pic>
        <p:nvPicPr>
          <p:cNvPr id="88" name="Google Shape;88;p18"/>
          <p:cNvPicPr preferRelativeResize="0"/>
          <p:nvPr/>
        </p:nvPicPr>
        <p:blipFill rotWithShape="1">
          <a:blip r:embed="rId6">
            <a:alphaModFix/>
          </a:blip>
          <a:srcRect b="0" l="0" r="0" t="0"/>
          <a:stretch/>
        </p:blipFill>
        <p:spPr>
          <a:xfrm>
            <a:off x="4517800" y="2344375"/>
            <a:ext cx="1985300" cy="373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3"/>
          <p:cNvSpPr txBox="1"/>
          <p:nvPr>
            <p:ph type="title"/>
          </p:nvPr>
        </p:nvSpPr>
        <p:spPr>
          <a:xfrm>
            <a:off x="311700" y="22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Pushing work to GitLab</a:t>
            </a:r>
            <a:endParaRPr/>
          </a:p>
        </p:txBody>
      </p:sp>
      <p:sp>
        <p:nvSpPr>
          <p:cNvPr id="603" name="Google Shape;603;p63"/>
          <p:cNvSpPr txBox="1"/>
          <p:nvPr>
            <p:ph idx="1" type="body"/>
          </p:nvPr>
        </p:nvSpPr>
        <p:spPr>
          <a:xfrm>
            <a:off x="242325" y="3535550"/>
            <a:ext cx="85206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Watch the output for failures!  If you see a failure, reach out to an instructor ASAP.</a:t>
            </a:r>
            <a:endParaRPr sz="1500"/>
          </a:p>
          <a:p>
            <a:pPr indent="0" lvl="0" marL="0" rtl="0" algn="l">
              <a:spcBef>
                <a:spcPts val="1600"/>
              </a:spcBef>
              <a:spcAft>
                <a:spcPts val="0"/>
              </a:spcAft>
              <a:buNone/>
            </a:pPr>
            <a:r>
              <a:rPr lang="en" sz="1500"/>
              <a:t>You can verify what has been submitted by looking at the file in GitLab </a:t>
            </a:r>
            <a:endParaRPr sz="1500"/>
          </a:p>
          <a:p>
            <a:pPr indent="0" lvl="0" marL="0" rtl="0" algn="l">
              <a:spcBef>
                <a:spcPts val="1600"/>
              </a:spcBef>
              <a:spcAft>
                <a:spcPts val="1600"/>
              </a:spcAft>
              <a:buNone/>
            </a:pPr>
            <a:r>
              <a:rPr lang="en" sz="1500"/>
              <a:t>You can push as often as you like.  Only the last changes made will be reviewed.</a:t>
            </a:r>
            <a:endParaRPr sz="1500"/>
          </a:p>
        </p:txBody>
      </p:sp>
      <p:sp>
        <p:nvSpPr>
          <p:cNvPr id="604" name="Google Shape;604;p63"/>
          <p:cNvSpPr txBox="1"/>
          <p:nvPr>
            <p:ph idx="1" type="body"/>
          </p:nvPr>
        </p:nvSpPr>
        <p:spPr>
          <a:xfrm>
            <a:off x="311700" y="929775"/>
            <a:ext cx="8698800" cy="31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GitBash terminal</a:t>
            </a:r>
            <a:endParaRPr/>
          </a:p>
          <a:p>
            <a:pPr indent="-336550" lvl="0" marL="457200" rtl="0" algn="l">
              <a:spcBef>
                <a:spcPts val="1600"/>
              </a:spcBef>
              <a:spcAft>
                <a:spcPts val="0"/>
              </a:spcAft>
              <a:buSzPts val="1700"/>
              <a:buAutoNum type="arabicPeriod"/>
            </a:pPr>
            <a:r>
              <a:rPr lang="en" sz="1700"/>
              <a:t>$ </a:t>
            </a:r>
            <a:r>
              <a:rPr lang="en" sz="1700">
                <a:latin typeface="Courier New"/>
                <a:ea typeface="Courier New"/>
                <a:cs typeface="Courier New"/>
                <a:sym typeface="Courier New"/>
              </a:rPr>
              <a:t>cd </a:t>
            </a:r>
            <a:r>
              <a:rPr lang="en" sz="1700"/>
              <a:t>          → This will make sure you are starting from your home directory</a:t>
            </a:r>
            <a:endParaRPr sz="1700"/>
          </a:p>
          <a:p>
            <a:pPr indent="-336550" lvl="0" marL="457200" rtl="0" algn="l">
              <a:spcBef>
                <a:spcPts val="0"/>
              </a:spcBef>
              <a:spcAft>
                <a:spcPts val="0"/>
              </a:spcAft>
              <a:buSzPts val="1700"/>
              <a:buAutoNum type="arabicPeriod"/>
            </a:pPr>
            <a:r>
              <a:rPr lang="en" sz="1700"/>
              <a:t>$ </a:t>
            </a:r>
            <a:r>
              <a:rPr lang="en" sz="1700">
                <a:latin typeface="Courier New"/>
                <a:ea typeface="Courier New"/>
                <a:cs typeface="Courier New"/>
                <a:sym typeface="Courier New"/>
              </a:rPr>
              <a:t>cd source/workspace/your-name-student-code</a:t>
            </a:r>
            <a:br>
              <a:rPr lang="en" sz="1700">
                <a:latin typeface="Courier New"/>
                <a:ea typeface="Courier New"/>
                <a:cs typeface="Courier New"/>
                <a:sym typeface="Courier New"/>
              </a:rPr>
            </a:br>
            <a:endParaRPr/>
          </a:p>
          <a:p>
            <a:pPr indent="-336550" lvl="0" marL="457200" rtl="0" algn="l">
              <a:spcBef>
                <a:spcPts val="0"/>
              </a:spcBef>
              <a:spcAft>
                <a:spcPts val="0"/>
              </a:spcAft>
              <a:buSzPts val="1700"/>
              <a:buAutoNum type="arabicPeriod"/>
            </a:pPr>
            <a:r>
              <a:rPr lang="en"/>
              <a:t>$ </a:t>
            </a:r>
            <a:r>
              <a:rPr lang="en">
                <a:latin typeface="Courier New"/>
                <a:ea typeface="Courier New"/>
                <a:cs typeface="Courier New"/>
                <a:sym typeface="Courier New"/>
              </a:rPr>
              <a:t>git add -A</a:t>
            </a:r>
            <a:endParaRPr>
              <a:latin typeface="Courier New"/>
              <a:ea typeface="Courier New"/>
              <a:cs typeface="Courier New"/>
              <a:sym typeface="Courier New"/>
            </a:endParaRPr>
          </a:p>
          <a:p>
            <a:pPr indent="-336550" lvl="0" marL="457200" rtl="0" algn="l">
              <a:spcBef>
                <a:spcPts val="0"/>
              </a:spcBef>
              <a:spcAft>
                <a:spcPts val="0"/>
              </a:spcAft>
              <a:buSzPts val="1700"/>
              <a:buAutoNum type="arabicPeriod"/>
            </a:pPr>
            <a:r>
              <a:rPr lang="en"/>
              <a:t>$ </a:t>
            </a:r>
            <a:r>
              <a:rPr lang="en">
                <a:latin typeface="Courier New"/>
                <a:ea typeface="Courier New"/>
                <a:cs typeface="Courier New"/>
                <a:sym typeface="Courier New"/>
              </a:rPr>
              <a:t>git commit -m “your comment”</a:t>
            </a:r>
            <a:endParaRPr>
              <a:latin typeface="Courier New"/>
              <a:ea typeface="Courier New"/>
              <a:cs typeface="Courier New"/>
              <a:sym typeface="Courier New"/>
            </a:endParaRPr>
          </a:p>
          <a:p>
            <a:pPr indent="-336550" lvl="0" marL="457200" rtl="0" algn="l">
              <a:spcBef>
                <a:spcPts val="0"/>
              </a:spcBef>
              <a:spcAft>
                <a:spcPts val="0"/>
              </a:spcAft>
              <a:buSzPts val="1700"/>
              <a:buAutoNum type="arabicPeriod"/>
            </a:pPr>
            <a:r>
              <a:rPr lang="en"/>
              <a:t>$ </a:t>
            </a:r>
            <a:r>
              <a:rPr lang="en">
                <a:latin typeface="Courier New"/>
                <a:ea typeface="Courier New"/>
                <a:cs typeface="Courier New"/>
                <a:sym typeface="Courier New"/>
              </a:rPr>
              <a:t>git push origin main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Look At/Do Some Of The Homework</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for studying later</a:t>
            </a:r>
            <a:endParaRPr/>
          </a:p>
        </p:txBody>
      </p:sp>
      <p:sp>
        <p:nvSpPr>
          <p:cNvPr id="615" name="Google Shape;615;p65"/>
          <p:cNvSpPr txBox="1"/>
          <p:nvPr/>
        </p:nvSpPr>
        <p:spPr>
          <a:xfrm>
            <a:off x="445575" y="1143000"/>
            <a:ext cx="845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Know basic Linux commands (ls, mkdir, cd, cp, pwd)</a:t>
            </a:r>
            <a:br>
              <a:rPr lang="en"/>
            </a:br>
            <a:r>
              <a:rPr lang="en"/>
              <a:t>Know that a file system is hierarchical and follows a TREE structure</a:t>
            </a:r>
            <a:br>
              <a:rPr lang="en"/>
            </a:br>
            <a:r>
              <a:rPr lang="en"/>
              <a:t>Know what a shell program is</a:t>
            </a:r>
            <a:endParaRPr/>
          </a:p>
          <a:p>
            <a:pPr indent="0" lvl="0" marL="0" rtl="0" algn="l">
              <a:spcBef>
                <a:spcPts val="0"/>
              </a:spcBef>
              <a:spcAft>
                <a:spcPts val="0"/>
              </a:spcAft>
              <a:buNone/>
            </a:pPr>
            <a:r>
              <a:rPr lang="en"/>
              <a:t>Know </a:t>
            </a:r>
            <a:r>
              <a:rPr lang="en"/>
              <a:t>absolute</a:t>
            </a:r>
            <a:r>
              <a:rPr lang="en"/>
              <a:t> vs. relative paths.</a:t>
            </a:r>
            <a:endParaRPr/>
          </a:p>
          <a:p>
            <a:pPr indent="0" lvl="0" marL="0" rtl="0" algn="l">
              <a:spcBef>
                <a:spcPts val="0"/>
              </a:spcBef>
              <a:spcAft>
                <a:spcPts val="0"/>
              </a:spcAft>
              <a:buNone/>
            </a:pPr>
            <a:r>
              <a:rPr lang="en"/>
              <a:t>Know what cd ..  and cd ~ does</a:t>
            </a:r>
            <a:br>
              <a:rPr lang="en"/>
            </a:br>
            <a:r>
              <a:rPr lang="en"/>
              <a:t>Be able to </a:t>
            </a:r>
            <a:r>
              <a:rPr lang="en"/>
              <a:t>navigate</a:t>
            </a:r>
            <a:r>
              <a:rPr lang="en"/>
              <a:t> around your machine using GitBash.</a:t>
            </a:r>
            <a:endParaRPr/>
          </a:p>
          <a:p>
            <a:pPr indent="0" lvl="0" marL="0" rtl="0" algn="l">
              <a:spcBef>
                <a:spcPts val="0"/>
              </a:spcBef>
              <a:spcAft>
                <a:spcPts val="0"/>
              </a:spcAft>
              <a:buNone/>
            </a:pPr>
            <a:r>
              <a:rPr lang="en"/>
              <a:t>Practice getting to your student code directory</a:t>
            </a:r>
            <a:endParaRPr/>
          </a:p>
          <a:p>
            <a:pPr indent="0" lvl="0" marL="0" rtl="0" algn="l">
              <a:spcBef>
                <a:spcPts val="0"/>
              </a:spcBef>
              <a:spcAft>
                <a:spcPts val="0"/>
              </a:spcAft>
              <a:buNone/>
            </a:pPr>
            <a:r>
              <a:rPr lang="en"/>
              <a:t> </a:t>
            </a:r>
            <a:br>
              <a:rPr lang="en"/>
            </a:br>
            <a:r>
              <a:rPr lang="en"/>
              <a:t>Know the purpose and reasons for a source code repository</a:t>
            </a:r>
            <a:endParaRPr/>
          </a:p>
          <a:p>
            <a:pPr indent="0" lvl="0" marL="0" rtl="0" algn="l">
              <a:spcBef>
                <a:spcPts val="0"/>
              </a:spcBef>
              <a:spcAft>
                <a:spcPts val="0"/>
              </a:spcAft>
              <a:buNone/>
            </a:pPr>
            <a:r>
              <a:rPr lang="en"/>
              <a:t>Know what git, gitLab, gitHub is.</a:t>
            </a:r>
            <a:br>
              <a:rPr lang="en"/>
            </a:br>
            <a:r>
              <a:rPr lang="en"/>
              <a:t>Know the basic git commands we covered today and how to use them to pull work and push work.</a:t>
            </a:r>
            <a:br>
              <a:rPr lang="en"/>
            </a:br>
            <a:r>
              <a:rPr lang="en"/>
              <a:t>   (clone, add, commit, push, pull, status )</a:t>
            </a:r>
            <a:br>
              <a:rPr lang="en"/>
            </a:br>
            <a:r>
              <a:rPr lang="en"/>
              <a:t>Know the git workflow diagram</a:t>
            </a:r>
            <a:br>
              <a:rPr lang="en"/>
            </a:br>
            <a:r>
              <a:rPr lang="en"/>
              <a:t>Know </a:t>
            </a:r>
            <a:r>
              <a:rPr lang="en"/>
              <a:t>what</a:t>
            </a:r>
            <a:r>
              <a:rPr lang="en"/>
              <a:t> upstream and origin are. </a:t>
            </a:r>
            <a:br>
              <a:rPr lang="en"/>
            </a:b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66"/>
          <p:cNvPicPr preferRelativeResize="0"/>
          <p:nvPr/>
        </p:nvPicPr>
        <p:blipFill>
          <a:blip r:embed="rId3">
            <a:alphaModFix/>
          </a:blip>
          <a:stretch>
            <a:fillRect/>
          </a:stretch>
        </p:blipFill>
        <p:spPr>
          <a:xfrm>
            <a:off x="4385175" y="124925"/>
            <a:ext cx="4488451" cy="2524750"/>
          </a:xfrm>
          <a:prstGeom prst="rect">
            <a:avLst/>
          </a:prstGeom>
          <a:noFill/>
          <a:ln>
            <a:noFill/>
          </a:ln>
        </p:spPr>
      </p:pic>
      <p:graphicFrame>
        <p:nvGraphicFramePr>
          <p:cNvPr id="621" name="Google Shape;621;p66"/>
          <p:cNvGraphicFramePr/>
          <p:nvPr/>
        </p:nvGraphicFramePr>
        <p:xfrm>
          <a:off x="329050" y="666750"/>
          <a:ext cx="3000000" cy="3000000"/>
        </p:xfrm>
        <a:graphic>
          <a:graphicData uri="http://schemas.openxmlformats.org/drawingml/2006/table">
            <a:tbl>
              <a:tblPr>
                <a:noFill/>
                <a:tableStyleId>{78CF5398-55C2-46D2-99B4-F17E37CC507B}</a:tableStyleId>
              </a:tblPr>
              <a:tblGrid>
                <a:gridCol w="841500"/>
                <a:gridCol w="3006650"/>
              </a:tblGrid>
              <a:tr h="381000">
                <a:tc>
                  <a:txBody>
                    <a:bodyPr/>
                    <a:lstStyle/>
                    <a:p>
                      <a:pPr indent="0" lvl="0" marL="0" rtl="0" algn="l">
                        <a:spcBef>
                          <a:spcPts val="0"/>
                        </a:spcBef>
                        <a:spcAft>
                          <a:spcPts val="0"/>
                        </a:spcAft>
                        <a:buNone/>
                      </a:pPr>
                      <a:r>
                        <a:rPr b="1" lang="en" sz="1200"/>
                        <a:t>clone</a:t>
                      </a:r>
                      <a:endParaRPr b="1" sz="1200"/>
                    </a:p>
                  </a:txBody>
                  <a:tcPr marT="91425" marB="91425" marR="91425" marL="91425"/>
                </a:tc>
                <a:tc>
                  <a:txBody>
                    <a:bodyPr/>
                    <a:lstStyle/>
                    <a:p>
                      <a:pPr indent="0" lvl="0" marL="0" rtl="0" algn="l">
                        <a:spcBef>
                          <a:spcPts val="0"/>
                        </a:spcBef>
                        <a:spcAft>
                          <a:spcPts val="0"/>
                        </a:spcAft>
                        <a:buNone/>
                      </a:pPr>
                      <a:r>
                        <a:rPr lang="en" sz="1200"/>
                        <a:t>Used to copy down a repository that has had committed changes (done once)</a:t>
                      </a:r>
                      <a:endParaRPr sz="1200"/>
                    </a:p>
                  </a:txBody>
                  <a:tcPr marT="91425" marB="91425" marR="91425" marL="91425"/>
                </a:tc>
              </a:tr>
              <a:tr h="381000">
                <a:tc>
                  <a:txBody>
                    <a:bodyPr/>
                    <a:lstStyle/>
                    <a:p>
                      <a:pPr indent="0" lvl="0" marL="0" rtl="0" algn="l">
                        <a:spcBef>
                          <a:spcPts val="0"/>
                        </a:spcBef>
                        <a:spcAft>
                          <a:spcPts val="0"/>
                        </a:spcAft>
                        <a:buNone/>
                      </a:pPr>
                      <a:r>
                        <a:rPr b="1" lang="en" sz="1200"/>
                        <a:t>add</a:t>
                      </a:r>
                      <a:endParaRPr b="1" sz="1200"/>
                    </a:p>
                  </a:txBody>
                  <a:tcPr marT="91425" marB="91425" marR="91425" marL="91425"/>
                </a:tc>
                <a:tc>
                  <a:txBody>
                    <a:bodyPr/>
                    <a:lstStyle/>
                    <a:p>
                      <a:pPr indent="0" lvl="0" marL="0" rtl="0" algn="l">
                        <a:spcBef>
                          <a:spcPts val="0"/>
                        </a:spcBef>
                        <a:spcAft>
                          <a:spcPts val="0"/>
                        </a:spcAft>
                        <a:buNone/>
                      </a:pPr>
                      <a:r>
                        <a:rPr lang="en" sz="1200"/>
                        <a:t>Used to stage files (these are the files you changed or added)</a:t>
                      </a:r>
                      <a:endParaRPr sz="1200"/>
                    </a:p>
                  </a:txBody>
                  <a:tcPr marT="91425" marB="91425" marR="91425" marL="91425"/>
                </a:tc>
              </a:tr>
              <a:tr h="381000">
                <a:tc>
                  <a:txBody>
                    <a:bodyPr/>
                    <a:lstStyle/>
                    <a:p>
                      <a:pPr indent="0" lvl="0" marL="0" rtl="0" algn="l">
                        <a:spcBef>
                          <a:spcPts val="0"/>
                        </a:spcBef>
                        <a:spcAft>
                          <a:spcPts val="0"/>
                        </a:spcAft>
                        <a:buNone/>
                      </a:pPr>
                      <a:r>
                        <a:rPr b="1" lang="en" sz="1200"/>
                        <a:t>commit</a:t>
                      </a:r>
                      <a:endParaRPr b="1" sz="1200"/>
                    </a:p>
                  </a:txBody>
                  <a:tcPr marT="91425" marB="91425" marR="91425" marL="91425"/>
                </a:tc>
                <a:tc>
                  <a:txBody>
                    <a:bodyPr/>
                    <a:lstStyle/>
                    <a:p>
                      <a:pPr indent="0" lvl="0" marL="0" rtl="0" algn="l">
                        <a:spcBef>
                          <a:spcPts val="0"/>
                        </a:spcBef>
                        <a:spcAft>
                          <a:spcPts val="0"/>
                        </a:spcAft>
                        <a:buNone/>
                      </a:pPr>
                      <a:r>
                        <a:rPr lang="en" sz="1200"/>
                        <a:t>Used to create a version for check-in</a:t>
                      </a:r>
                      <a:endParaRPr sz="1200"/>
                    </a:p>
                  </a:txBody>
                  <a:tcPr marT="91425" marB="91425" marR="91425" marL="91425"/>
                </a:tc>
              </a:tr>
              <a:tr h="381000">
                <a:tc>
                  <a:txBody>
                    <a:bodyPr/>
                    <a:lstStyle/>
                    <a:p>
                      <a:pPr indent="0" lvl="0" marL="0" rtl="0" algn="l">
                        <a:spcBef>
                          <a:spcPts val="0"/>
                        </a:spcBef>
                        <a:spcAft>
                          <a:spcPts val="0"/>
                        </a:spcAft>
                        <a:buNone/>
                      </a:pPr>
                      <a:r>
                        <a:rPr b="1" lang="en" sz="1200"/>
                        <a:t>push</a:t>
                      </a:r>
                      <a:endParaRPr b="1" sz="1200"/>
                    </a:p>
                  </a:txBody>
                  <a:tcPr marT="91425" marB="91425" marR="91425" marL="91425"/>
                </a:tc>
                <a:tc>
                  <a:txBody>
                    <a:bodyPr/>
                    <a:lstStyle/>
                    <a:p>
                      <a:pPr indent="0" lvl="0" marL="0" rtl="0" algn="l">
                        <a:spcBef>
                          <a:spcPts val="0"/>
                        </a:spcBef>
                        <a:spcAft>
                          <a:spcPts val="0"/>
                        </a:spcAft>
                        <a:buNone/>
                      </a:pPr>
                      <a:r>
                        <a:rPr lang="en" sz="1200"/>
                        <a:t>Pushes changes to your remote repository (you push to origin)</a:t>
                      </a:r>
                      <a:endParaRPr sz="1200"/>
                    </a:p>
                  </a:txBody>
                  <a:tcPr marT="91425" marB="91425" marR="91425" marL="91425"/>
                </a:tc>
              </a:tr>
              <a:tr h="381000">
                <a:tc>
                  <a:txBody>
                    <a:bodyPr/>
                    <a:lstStyle/>
                    <a:p>
                      <a:pPr indent="0" lvl="0" marL="0" rtl="0" algn="l">
                        <a:spcBef>
                          <a:spcPts val="0"/>
                        </a:spcBef>
                        <a:spcAft>
                          <a:spcPts val="0"/>
                        </a:spcAft>
                        <a:buNone/>
                      </a:pPr>
                      <a:r>
                        <a:rPr b="1" lang="en" sz="1200"/>
                        <a:t>pull</a:t>
                      </a:r>
                      <a:endParaRPr b="1" sz="1200"/>
                    </a:p>
                  </a:txBody>
                  <a:tcPr marT="91425" marB="91425" marR="91425" marL="91425"/>
                </a:tc>
                <a:tc>
                  <a:txBody>
                    <a:bodyPr/>
                    <a:lstStyle/>
                    <a:p>
                      <a:pPr indent="0" lvl="0" marL="0" rtl="0" algn="l">
                        <a:spcBef>
                          <a:spcPts val="0"/>
                        </a:spcBef>
                        <a:spcAft>
                          <a:spcPts val="0"/>
                        </a:spcAft>
                        <a:buNone/>
                      </a:pPr>
                      <a:r>
                        <a:rPr lang="en" sz="1200"/>
                        <a:t>Pulls down any new or changed code from the remote to your local repo</a:t>
                      </a:r>
                      <a:endParaRPr sz="1200"/>
                    </a:p>
                  </a:txBody>
                  <a:tcPr marT="91425" marB="91425" marR="91425" marL="91425"/>
                </a:tc>
              </a:tr>
              <a:tr h="381000">
                <a:tc>
                  <a:txBody>
                    <a:bodyPr/>
                    <a:lstStyle/>
                    <a:p>
                      <a:pPr indent="0" lvl="0" marL="0" rtl="0" algn="l">
                        <a:spcBef>
                          <a:spcPts val="0"/>
                        </a:spcBef>
                        <a:spcAft>
                          <a:spcPts val="0"/>
                        </a:spcAft>
                        <a:buNone/>
                      </a:pPr>
                      <a:r>
                        <a:rPr lang="en" sz="1200"/>
                        <a:t>status</a:t>
                      </a:r>
                      <a:endParaRPr sz="1200"/>
                    </a:p>
                  </a:txBody>
                  <a:tcPr marT="91425" marB="91425" marR="91425" marL="91425"/>
                </a:tc>
                <a:tc>
                  <a:txBody>
                    <a:bodyPr/>
                    <a:lstStyle/>
                    <a:p>
                      <a:pPr indent="0" lvl="0" marL="0" rtl="0" algn="l">
                        <a:spcBef>
                          <a:spcPts val="0"/>
                        </a:spcBef>
                        <a:spcAft>
                          <a:spcPts val="0"/>
                        </a:spcAft>
                        <a:buNone/>
                      </a:pPr>
                      <a:r>
                        <a:rPr lang="en" sz="1200"/>
                        <a:t>Checks to see what the status is of files read</a:t>
                      </a:r>
                      <a:endParaRPr sz="1200"/>
                    </a:p>
                  </a:txBody>
                  <a:tcPr marT="91425" marB="91425" marR="91425" marL="91425"/>
                </a:tc>
              </a:tr>
            </a:tbl>
          </a:graphicData>
        </a:graphic>
      </p:graphicFrame>
      <p:sp>
        <p:nvSpPr>
          <p:cNvPr id="622" name="Google Shape;622;p66"/>
          <p:cNvSpPr txBox="1"/>
          <p:nvPr/>
        </p:nvSpPr>
        <p:spPr>
          <a:xfrm>
            <a:off x="365725" y="4024950"/>
            <a:ext cx="3979200" cy="953700"/>
          </a:xfrm>
          <a:prstGeom prst="rect">
            <a:avLst/>
          </a:prstGeom>
          <a:solidFill>
            <a:srgbClr val="FFF2CC"/>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GIT Mantra</a:t>
            </a:r>
            <a:endParaRPr b="1"/>
          </a:p>
          <a:p>
            <a:pPr indent="0" lvl="0" marL="0" rtl="0" algn="l">
              <a:spcBef>
                <a:spcPts val="0"/>
              </a:spcBef>
              <a:spcAft>
                <a:spcPts val="0"/>
              </a:spcAft>
              <a:buNone/>
            </a:pPr>
            <a:r>
              <a:t/>
            </a:r>
            <a:endParaRPr/>
          </a:p>
          <a:p>
            <a:pPr indent="0" lvl="0" marL="0" rtl="0" algn="ctr">
              <a:spcBef>
                <a:spcPts val="0"/>
              </a:spcBef>
              <a:spcAft>
                <a:spcPts val="0"/>
              </a:spcAft>
              <a:buNone/>
            </a:pPr>
            <a:r>
              <a:rPr i="1" lang="en" sz="2300"/>
              <a:t>Commit Early, Commit Often</a:t>
            </a:r>
            <a:endParaRPr i="1" sz="2300"/>
          </a:p>
        </p:txBody>
      </p:sp>
      <p:sp>
        <p:nvSpPr>
          <p:cNvPr id="623" name="Google Shape;623;p66"/>
          <p:cNvSpPr txBox="1"/>
          <p:nvPr/>
        </p:nvSpPr>
        <p:spPr>
          <a:xfrm>
            <a:off x="4671900" y="2704700"/>
            <a:ext cx="391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Stages of a File</a:t>
            </a:r>
            <a:endParaRPr b="1"/>
          </a:p>
        </p:txBody>
      </p:sp>
      <p:graphicFrame>
        <p:nvGraphicFramePr>
          <p:cNvPr id="624" name="Google Shape;624;p66"/>
          <p:cNvGraphicFramePr/>
          <p:nvPr/>
        </p:nvGraphicFramePr>
        <p:xfrm>
          <a:off x="4784700" y="3169725"/>
          <a:ext cx="3000000" cy="3000000"/>
        </p:xfrm>
        <a:graphic>
          <a:graphicData uri="http://schemas.openxmlformats.org/drawingml/2006/table">
            <a:tbl>
              <a:tblPr>
                <a:noFill/>
                <a:tableStyleId>{78CF5398-55C2-46D2-99B4-F17E37CC507B}</a:tableStyleId>
              </a:tblPr>
              <a:tblGrid>
                <a:gridCol w="1033475"/>
                <a:gridCol w="3032225"/>
              </a:tblGrid>
              <a:tr h="381000">
                <a:tc>
                  <a:txBody>
                    <a:bodyPr/>
                    <a:lstStyle/>
                    <a:p>
                      <a:pPr indent="0" lvl="0" marL="0" rtl="0" algn="l">
                        <a:spcBef>
                          <a:spcPts val="0"/>
                        </a:spcBef>
                        <a:spcAft>
                          <a:spcPts val="0"/>
                        </a:spcAft>
                        <a:buNone/>
                      </a:pPr>
                      <a:r>
                        <a:rPr lang="en" sz="1200"/>
                        <a:t>untracked</a:t>
                      </a:r>
                      <a:endParaRPr sz="1200"/>
                    </a:p>
                  </a:txBody>
                  <a:tcPr marT="91425" marB="91425" marR="91425" marL="91425"/>
                </a:tc>
                <a:tc>
                  <a:txBody>
                    <a:bodyPr/>
                    <a:lstStyle/>
                    <a:p>
                      <a:pPr indent="0" lvl="0" marL="0" rtl="0" algn="l">
                        <a:spcBef>
                          <a:spcPts val="0"/>
                        </a:spcBef>
                        <a:spcAft>
                          <a:spcPts val="0"/>
                        </a:spcAft>
                        <a:buNone/>
                      </a:pPr>
                      <a:r>
                        <a:rPr lang="en" sz="1200"/>
                        <a:t>Git does not know about this file because it has not been added</a:t>
                      </a:r>
                      <a:endParaRPr sz="1200"/>
                    </a:p>
                  </a:txBody>
                  <a:tcPr marT="91425" marB="91425" marR="91425" marL="91425"/>
                </a:tc>
              </a:tr>
              <a:tr h="381000">
                <a:tc>
                  <a:txBody>
                    <a:bodyPr/>
                    <a:lstStyle/>
                    <a:p>
                      <a:pPr indent="0" lvl="0" marL="0" rtl="0" algn="l">
                        <a:spcBef>
                          <a:spcPts val="0"/>
                        </a:spcBef>
                        <a:spcAft>
                          <a:spcPts val="0"/>
                        </a:spcAft>
                        <a:buNone/>
                      </a:pPr>
                      <a:r>
                        <a:rPr lang="en" sz="1200"/>
                        <a:t>modified</a:t>
                      </a:r>
                      <a:endParaRPr sz="1200"/>
                    </a:p>
                  </a:txBody>
                  <a:tcPr marT="91425" marB="91425" marR="91425" marL="91425"/>
                </a:tc>
                <a:tc>
                  <a:txBody>
                    <a:bodyPr/>
                    <a:lstStyle/>
                    <a:p>
                      <a:pPr indent="0" lvl="0" marL="0" rtl="0" algn="l">
                        <a:spcBef>
                          <a:spcPts val="0"/>
                        </a:spcBef>
                        <a:spcAft>
                          <a:spcPts val="0"/>
                        </a:spcAft>
                        <a:buNone/>
                      </a:pPr>
                      <a:r>
                        <a:rPr lang="en" sz="1200"/>
                        <a:t>This file has been changed</a:t>
                      </a:r>
                      <a:endParaRPr sz="1200"/>
                    </a:p>
                  </a:txBody>
                  <a:tcPr marT="91425" marB="91425" marR="91425" marL="91425"/>
                </a:tc>
              </a:tr>
              <a:tr h="381000">
                <a:tc>
                  <a:txBody>
                    <a:bodyPr/>
                    <a:lstStyle/>
                    <a:p>
                      <a:pPr indent="0" lvl="0" marL="0" rtl="0" algn="l">
                        <a:spcBef>
                          <a:spcPts val="0"/>
                        </a:spcBef>
                        <a:spcAft>
                          <a:spcPts val="0"/>
                        </a:spcAft>
                        <a:buNone/>
                      </a:pPr>
                      <a:r>
                        <a:rPr lang="en" sz="1200"/>
                        <a:t>staged</a:t>
                      </a:r>
                      <a:endParaRPr sz="1200"/>
                    </a:p>
                  </a:txBody>
                  <a:tcPr marT="91425" marB="91425" marR="91425" marL="91425"/>
                </a:tc>
                <a:tc>
                  <a:txBody>
                    <a:bodyPr/>
                    <a:lstStyle/>
                    <a:p>
                      <a:pPr indent="0" lvl="0" marL="0" rtl="0" algn="l">
                        <a:spcBef>
                          <a:spcPts val="0"/>
                        </a:spcBef>
                        <a:spcAft>
                          <a:spcPts val="0"/>
                        </a:spcAft>
                        <a:buNone/>
                      </a:pPr>
                      <a:r>
                        <a:rPr lang="en" sz="1200"/>
                        <a:t>This file has been added</a:t>
                      </a:r>
                      <a:endParaRPr sz="1200"/>
                    </a:p>
                  </a:txBody>
                  <a:tcPr marT="91425" marB="91425" marR="91425" marL="91425"/>
                </a:tc>
              </a:tr>
              <a:tr h="381000">
                <a:tc>
                  <a:txBody>
                    <a:bodyPr/>
                    <a:lstStyle/>
                    <a:p>
                      <a:pPr indent="0" lvl="0" marL="0" rtl="0" algn="l">
                        <a:spcBef>
                          <a:spcPts val="0"/>
                        </a:spcBef>
                        <a:spcAft>
                          <a:spcPts val="0"/>
                        </a:spcAft>
                        <a:buNone/>
                      </a:pPr>
                      <a:r>
                        <a:rPr lang="en" sz="1200"/>
                        <a:t>committed</a:t>
                      </a:r>
                      <a:endParaRPr sz="1200"/>
                    </a:p>
                  </a:txBody>
                  <a:tcPr marT="91425" marB="91425" marR="91425" marL="91425"/>
                </a:tc>
                <a:tc>
                  <a:txBody>
                    <a:bodyPr/>
                    <a:lstStyle/>
                    <a:p>
                      <a:pPr indent="0" lvl="0" marL="0" rtl="0" algn="l">
                        <a:spcBef>
                          <a:spcPts val="0"/>
                        </a:spcBef>
                        <a:spcAft>
                          <a:spcPts val="0"/>
                        </a:spcAft>
                        <a:buNone/>
                      </a:pPr>
                      <a:r>
                        <a:rPr lang="en" sz="1200"/>
                        <a:t>This file is committed and ready to be pushed</a:t>
                      </a:r>
                      <a:endParaRPr sz="1200"/>
                    </a:p>
                  </a:txBody>
                  <a:tcPr marT="91425" marB="91425" marR="91425" marL="91425"/>
                </a:tc>
              </a:tr>
            </a:tbl>
          </a:graphicData>
        </a:graphic>
      </p:graphicFrame>
      <p:sp>
        <p:nvSpPr>
          <p:cNvPr id="625" name="Google Shape;625;p66"/>
          <p:cNvSpPr txBox="1"/>
          <p:nvPr/>
        </p:nvSpPr>
        <p:spPr>
          <a:xfrm>
            <a:off x="295625" y="280800"/>
            <a:ext cx="391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GIT Commands</a:t>
            </a:r>
            <a:endParaRPr b="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67"/>
          <p:cNvPicPr preferRelativeResize="0"/>
          <p:nvPr/>
        </p:nvPicPr>
        <p:blipFill>
          <a:blip r:embed="rId3">
            <a:alphaModFix/>
          </a:blip>
          <a:stretch>
            <a:fillRect/>
          </a:stretch>
        </p:blipFill>
        <p:spPr>
          <a:xfrm>
            <a:off x="5889775" y="447500"/>
            <a:ext cx="2983849" cy="1678400"/>
          </a:xfrm>
          <a:prstGeom prst="rect">
            <a:avLst/>
          </a:prstGeom>
          <a:noFill/>
          <a:ln>
            <a:noFill/>
          </a:ln>
        </p:spPr>
      </p:pic>
      <p:graphicFrame>
        <p:nvGraphicFramePr>
          <p:cNvPr id="631" name="Google Shape;631;p67"/>
          <p:cNvGraphicFramePr/>
          <p:nvPr/>
        </p:nvGraphicFramePr>
        <p:xfrm>
          <a:off x="295625" y="699050"/>
          <a:ext cx="3000000" cy="3000000"/>
        </p:xfrm>
        <a:graphic>
          <a:graphicData uri="http://schemas.openxmlformats.org/drawingml/2006/table">
            <a:tbl>
              <a:tblPr>
                <a:noFill/>
                <a:tableStyleId>{78CF5398-55C2-46D2-99B4-F17E37CC507B}</a:tableStyleId>
              </a:tblPr>
              <a:tblGrid>
                <a:gridCol w="1232425"/>
                <a:gridCol w="4403500"/>
              </a:tblGrid>
              <a:tr h="381000">
                <a:tc>
                  <a:txBody>
                    <a:bodyPr/>
                    <a:lstStyle/>
                    <a:p>
                      <a:pPr indent="0" lvl="0" marL="0" rtl="0" algn="l">
                        <a:spcBef>
                          <a:spcPts val="0"/>
                        </a:spcBef>
                        <a:spcAft>
                          <a:spcPts val="0"/>
                        </a:spcAft>
                        <a:buNone/>
                      </a:pPr>
                      <a:r>
                        <a:rPr b="1" lang="en" sz="1200"/>
                        <a:t>clone</a:t>
                      </a:r>
                      <a:endParaRPr b="1" sz="1200"/>
                    </a:p>
                  </a:txBody>
                  <a:tcPr marT="91425" marB="91425" marR="91425" marL="91425"/>
                </a:tc>
                <a:tc>
                  <a:txBody>
                    <a:bodyPr/>
                    <a:lstStyle/>
                    <a:p>
                      <a:pPr indent="0" lvl="0" marL="0" rtl="0" algn="l">
                        <a:spcBef>
                          <a:spcPts val="0"/>
                        </a:spcBef>
                        <a:spcAft>
                          <a:spcPts val="0"/>
                        </a:spcAft>
                        <a:buNone/>
                      </a:pPr>
                      <a:r>
                        <a:rPr lang="en" sz="1200"/>
                        <a:t>$ </a:t>
                      </a:r>
                      <a:r>
                        <a:rPr lang="en" sz="1200">
                          <a:latin typeface="Courier New"/>
                          <a:ea typeface="Courier New"/>
                          <a:cs typeface="Courier New"/>
                          <a:sym typeface="Courier New"/>
                        </a:rPr>
                        <a:t>git clone &lt;url to repo&gt;</a:t>
                      </a:r>
                      <a:endParaRPr sz="1200">
                        <a:latin typeface="Courier New"/>
                        <a:ea typeface="Courier New"/>
                        <a:cs typeface="Courier New"/>
                        <a:sym typeface="Courier New"/>
                      </a:endParaRPr>
                    </a:p>
                  </a:txBody>
                  <a:tcPr marT="91425" marB="91425" marR="91425" marL="91425"/>
                </a:tc>
              </a:tr>
              <a:tr h="381000">
                <a:tc>
                  <a:txBody>
                    <a:bodyPr/>
                    <a:lstStyle/>
                    <a:p>
                      <a:pPr indent="0" lvl="0" marL="0" rtl="0" algn="l">
                        <a:spcBef>
                          <a:spcPts val="0"/>
                        </a:spcBef>
                        <a:spcAft>
                          <a:spcPts val="0"/>
                        </a:spcAft>
                        <a:buNone/>
                      </a:pPr>
                      <a:r>
                        <a:rPr b="1" lang="en" sz="1200"/>
                        <a:t>A</a:t>
                      </a:r>
                      <a:r>
                        <a:rPr b="1" lang="en" sz="1200"/>
                        <a:t>dd </a:t>
                      </a:r>
                      <a:br>
                        <a:rPr b="1" lang="en" sz="1200"/>
                      </a:br>
                      <a:r>
                        <a:rPr b="1" lang="en" sz="1200"/>
                        <a:t>(choose 1)</a:t>
                      </a:r>
                      <a:endParaRPr b="1" sz="1200"/>
                    </a:p>
                  </a:txBody>
                  <a:tcPr marT="91425" marB="91425" marR="91425" marL="91425"/>
                </a:tc>
                <a:tc>
                  <a:txBody>
                    <a:bodyPr/>
                    <a:lstStyle/>
                    <a:p>
                      <a:pPr indent="0" lvl="0" marL="0" rtl="0" algn="l">
                        <a:spcBef>
                          <a:spcPts val="0"/>
                        </a:spcBef>
                        <a:spcAft>
                          <a:spcPts val="0"/>
                        </a:spcAft>
                        <a:buNone/>
                      </a:pPr>
                      <a:r>
                        <a:rPr lang="en" sz="1200"/>
                        <a:t>$ </a:t>
                      </a:r>
                      <a:r>
                        <a:rPr lang="en" sz="1200">
                          <a:latin typeface="Courier New"/>
                          <a:ea typeface="Courier New"/>
                          <a:cs typeface="Courier New"/>
                          <a:sym typeface="Courier New"/>
                        </a:rPr>
                        <a:t>git add &lt;filename&gt;</a:t>
                      </a:r>
                      <a:br>
                        <a:rPr lang="en" sz="1200">
                          <a:latin typeface="Courier New"/>
                          <a:ea typeface="Courier New"/>
                          <a:cs typeface="Courier New"/>
                          <a:sym typeface="Courier New"/>
                        </a:rPr>
                      </a:br>
                      <a:r>
                        <a:rPr lang="en" sz="1200"/>
                        <a:t>$ </a:t>
                      </a:r>
                      <a:r>
                        <a:rPr lang="en" sz="1200">
                          <a:latin typeface="Courier New"/>
                          <a:ea typeface="Courier New"/>
                          <a:cs typeface="Courier New"/>
                          <a:sym typeface="Courier New"/>
                        </a:rPr>
                        <a:t>git add .</a:t>
                      </a:r>
                      <a:endParaRPr sz="1200">
                        <a:latin typeface="Courier New"/>
                        <a:ea typeface="Courier New"/>
                        <a:cs typeface="Courier New"/>
                        <a:sym typeface="Courier New"/>
                      </a:endParaRPr>
                    </a:p>
                    <a:p>
                      <a:pPr indent="0" lvl="0" marL="0" rtl="0" algn="l">
                        <a:spcBef>
                          <a:spcPts val="0"/>
                        </a:spcBef>
                        <a:spcAft>
                          <a:spcPts val="0"/>
                        </a:spcAft>
                        <a:buNone/>
                      </a:pPr>
                      <a:r>
                        <a:rPr lang="en" sz="1200"/>
                        <a:t>$ </a:t>
                      </a:r>
                      <a:r>
                        <a:rPr b="1" lang="en" sz="1200">
                          <a:latin typeface="Courier New"/>
                          <a:ea typeface="Courier New"/>
                          <a:cs typeface="Courier New"/>
                          <a:sym typeface="Courier New"/>
                        </a:rPr>
                        <a:t>git add -A</a:t>
                      </a:r>
                      <a:endParaRPr b="1" sz="1200">
                        <a:latin typeface="Courier New"/>
                        <a:ea typeface="Courier New"/>
                        <a:cs typeface="Courier New"/>
                        <a:sym typeface="Courier New"/>
                      </a:endParaRPr>
                    </a:p>
                  </a:txBody>
                  <a:tcPr marT="91425" marB="91425" marR="91425" marL="91425"/>
                </a:tc>
              </a:tr>
              <a:tr h="381000">
                <a:tc>
                  <a:txBody>
                    <a:bodyPr/>
                    <a:lstStyle/>
                    <a:p>
                      <a:pPr indent="0" lvl="0" marL="0" rtl="0" algn="l">
                        <a:spcBef>
                          <a:spcPts val="0"/>
                        </a:spcBef>
                        <a:spcAft>
                          <a:spcPts val="0"/>
                        </a:spcAft>
                        <a:buNone/>
                      </a:pPr>
                      <a:r>
                        <a:rPr b="1" lang="en" sz="1200"/>
                        <a:t>commit</a:t>
                      </a:r>
                      <a:endParaRPr b="1" sz="1200"/>
                    </a:p>
                  </a:txBody>
                  <a:tcPr marT="91425" marB="91425" marR="91425" marL="91425"/>
                </a:tc>
                <a:tc>
                  <a:txBody>
                    <a:bodyPr/>
                    <a:lstStyle/>
                    <a:p>
                      <a:pPr indent="0" lvl="0" marL="0" rtl="0" algn="l">
                        <a:spcBef>
                          <a:spcPts val="0"/>
                        </a:spcBef>
                        <a:spcAft>
                          <a:spcPts val="0"/>
                        </a:spcAft>
                        <a:buNone/>
                      </a:pPr>
                      <a:r>
                        <a:rPr lang="en" sz="1200"/>
                        <a:t>$ </a:t>
                      </a:r>
                      <a:r>
                        <a:rPr lang="en" sz="1200">
                          <a:latin typeface="Courier New"/>
                          <a:ea typeface="Courier New"/>
                          <a:cs typeface="Courier New"/>
                          <a:sym typeface="Courier New"/>
                        </a:rPr>
                        <a:t>git commit -m “some comment here”</a:t>
                      </a:r>
                      <a:endParaRPr sz="1200">
                        <a:latin typeface="Courier New"/>
                        <a:ea typeface="Courier New"/>
                        <a:cs typeface="Courier New"/>
                        <a:sym typeface="Courier New"/>
                      </a:endParaRPr>
                    </a:p>
                  </a:txBody>
                  <a:tcPr marT="91425" marB="91425" marR="91425" marL="91425"/>
                </a:tc>
              </a:tr>
              <a:tr h="381000">
                <a:tc>
                  <a:txBody>
                    <a:bodyPr/>
                    <a:lstStyle/>
                    <a:p>
                      <a:pPr indent="0" lvl="0" marL="0" rtl="0" algn="l">
                        <a:spcBef>
                          <a:spcPts val="0"/>
                        </a:spcBef>
                        <a:spcAft>
                          <a:spcPts val="0"/>
                        </a:spcAft>
                        <a:buNone/>
                      </a:pPr>
                      <a:r>
                        <a:rPr b="1" lang="en" sz="1200"/>
                        <a:t>push</a:t>
                      </a:r>
                      <a:endParaRPr b="1" sz="1200"/>
                    </a:p>
                  </a:txBody>
                  <a:tcPr marT="91425" marB="91425" marR="91425" marL="91425"/>
                </a:tc>
                <a:tc>
                  <a:txBody>
                    <a:bodyPr/>
                    <a:lstStyle/>
                    <a:p>
                      <a:pPr indent="0" lvl="0" marL="0" rtl="0" algn="l">
                        <a:spcBef>
                          <a:spcPts val="0"/>
                        </a:spcBef>
                        <a:spcAft>
                          <a:spcPts val="0"/>
                        </a:spcAft>
                        <a:buNone/>
                      </a:pPr>
                      <a:r>
                        <a:rPr lang="en" sz="1200"/>
                        <a:t>$ </a:t>
                      </a:r>
                      <a:r>
                        <a:rPr lang="en" sz="1200">
                          <a:latin typeface="Courier New"/>
                          <a:ea typeface="Courier New"/>
                          <a:cs typeface="Courier New"/>
                          <a:sym typeface="Courier New"/>
                        </a:rPr>
                        <a:t>git push origin main</a:t>
                      </a:r>
                      <a:endParaRPr sz="1200">
                        <a:latin typeface="Courier New"/>
                        <a:ea typeface="Courier New"/>
                        <a:cs typeface="Courier New"/>
                        <a:sym typeface="Courier New"/>
                      </a:endParaRPr>
                    </a:p>
                  </a:txBody>
                  <a:tcPr marT="91425" marB="91425" marR="91425" marL="91425"/>
                </a:tc>
              </a:tr>
              <a:tr h="381000">
                <a:tc>
                  <a:txBody>
                    <a:bodyPr/>
                    <a:lstStyle/>
                    <a:p>
                      <a:pPr indent="0" lvl="0" marL="0" rtl="0" algn="l">
                        <a:spcBef>
                          <a:spcPts val="0"/>
                        </a:spcBef>
                        <a:spcAft>
                          <a:spcPts val="0"/>
                        </a:spcAft>
                        <a:buNone/>
                      </a:pPr>
                      <a:r>
                        <a:rPr b="1" lang="en" sz="1200"/>
                        <a:t>pull</a:t>
                      </a:r>
                      <a:endParaRPr b="1" sz="1200"/>
                    </a:p>
                  </a:txBody>
                  <a:tcPr marT="91425" marB="91425" marR="91425" marL="91425"/>
                </a:tc>
                <a:tc>
                  <a:txBody>
                    <a:bodyPr/>
                    <a:lstStyle/>
                    <a:p>
                      <a:pPr indent="0" lvl="0" marL="0" rtl="0" algn="l">
                        <a:spcBef>
                          <a:spcPts val="0"/>
                        </a:spcBef>
                        <a:spcAft>
                          <a:spcPts val="0"/>
                        </a:spcAft>
                        <a:buNone/>
                      </a:pPr>
                      <a:r>
                        <a:rPr lang="en" sz="1200"/>
                        <a:t>$ </a:t>
                      </a:r>
                      <a:r>
                        <a:rPr lang="en" sz="1200">
                          <a:latin typeface="Courier New"/>
                          <a:ea typeface="Courier New"/>
                          <a:cs typeface="Courier New"/>
                          <a:sym typeface="Courier New"/>
                        </a:rPr>
                        <a:t>git pull upstream main</a:t>
                      </a:r>
                      <a:r>
                        <a:rPr lang="en" sz="1200"/>
                        <a:t>          (instructor repo)</a:t>
                      </a:r>
                      <a:br>
                        <a:rPr lang="en" sz="1200"/>
                      </a:br>
                      <a:r>
                        <a:rPr lang="en" sz="1200"/>
                        <a:t>$ </a:t>
                      </a:r>
                      <a:r>
                        <a:rPr lang="en" sz="1200">
                          <a:latin typeface="Courier New"/>
                          <a:ea typeface="Courier New"/>
                          <a:cs typeface="Courier New"/>
                          <a:sym typeface="Courier New"/>
                        </a:rPr>
                        <a:t>git pull origin main </a:t>
                      </a:r>
                      <a:r>
                        <a:rPr lang="en" sz="1200"/>
                        <a:t>          (pair projects, etc)</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latin typeface="Courier New"/>
                          <a:ea typeface="Courier New"/>
                          <a:cs typeface="Courier New"/>
                          <a:sym typeface="Courier New"/>
                        </a:rPr>
                        <a:t>upstream</a:t>
                      </a:r>
                      <a:r>
                        <a:rPr lang="en" sz="1200"/>
                        <a:t> and </a:t>
                      </a:r>
                      <a:r>
                        <a:rPr lang="en" sz="1200">
                          <a:latin typeface="Courier New"/>
                          <a:ea typeface="Courier New"/>
                          <a:cs typeface="Courier New"/>
                          <a:sym typeface="Courier New"/>
                        </a:rPr>
                        <a:t>origin</a:t>
                      </a:r>
                      <a:r>
                        <a:rPr lang="en" sz="1200"/>
                        <a:t> at the aliases for the remote repo</a:t>
                      </a:r>
                      <a:br>
                        <a:rPr lang="en" sz="1200"/>
                      </a:br>
                      <a:r>
                        <a:rPr lang="en" sz="1200">
                          <a:latin typeface="Courier New"/>
                          <a:ea typeface="Courier New"/>
                          <a:cs typeface="Courier New"/>
                          <a:sym typeface="Courier New"/>
                        </a:rPr>
                        <a:t>main</a:t>
                      </a:r>
                      <a:r>
                        <a:rPr lang="en" sz="1200"/>
                        <a:t> is the main code branch</a:t>
                      </a:r>
                      <a:endParaRPr sz="1200"/>
                    </a:p>
                  </a:txBody>
                  <a:tcPr marT="91425" marB="91425" marR="91425" marL="91425"/>
                </a:tc>
              </a:tr>
              <a:tr h="381000">
                <a:tc>
                  <a:txBody>
                    <a:bodyPr/>
                    <a:lstStyle/>
                    <a:p>
                      <a:pPr indent="0" lvl="0" marL="0" rtl="0" algn="l">
                        <a:spcBef>
                          <a:spcPts val="0"/>
                        </a:spcBef>
                        <a:spcAft>
                          <a:spcPts val="0"/>
                        </a:spcAft>
                        <a:buNone/>
                      </a:pPr>
                      <a:r>
                        <a:rPr lang="en" sz="1200"/>
                        <a:t>status</a:t>
                      </a:r>
                      <a:endParaRPr sz="1200"/>
                    </a:p>
                  </a:txBody>
                  <a:tcPr marT="91425" marB="91425" marR="91425" marL="91425"/>
                </a:tc>
                <a:tc>
                  <a:txBody>
                    <a:bodyPr/>
                    <a:lstStyle/>
                    <a:p>
                      <a:pPr indent="0" lvl="0" marL="0" rtl="0" algn="l">
                        <a:spcBef>
                          <a:spcPts val="0"/>
                        </a:spcBef>
                        <a:spcAft>
                          <a:spcPts val="0"/>
                        </a:spcAft>
                        <a:buNone/>
                      </a:pPr>
                      <a:r>
                        <a:rPr lang="en" sz="1200"/>
                        <a:t>$ </a:t>
                      </a:r>
                      <a:r>
                        <a:rPr lang="en" sz="1200">
                          <a:latin typeface="Courier New"/>
                          <a:ea typeface="Courier New"/>
                          <a:cs typeface="Courier New"/>
                          <a:sym typeface="Courier New"/>
                        </a:rPr>
                        <a:t>git status         </a:t>
                      </a:r>
                      <a:r>
                        <a:rPr lang="en" sz="1200"/>
                        <a:t>(lists status of changes if any)</a:t>
                      </a:r>
                      <a:endParaRPr sz="1200"/>
                    </a:p>
                  </a:txBody>
                  <a:tcPr marT="91425" marB="91425" marR="91425" marL="91425"/>
                </a:tc>
              </a:tr>
              <a:tr h="381000">
                <a:tc>
                  <a:txBody>
                    <a:bodyPr/>
                    <a:lstStyle/>
                    <a:p>
                      <a:pPr indent="0" lvl="0" marL="0" rtl="0" algn="l">
                        <a:spcBef>
                          <a:spcPts val="0"/>
                        </a:spcBef>
                        <a:spcAft>
                          <a:spcPts val="0"/>
                        </a:spcAft>
                        <a:buNone/>
                      </a:pPr>
                      <a:r>
                        <a:rPr lang="en" sz="1200"/>
                        <a:t>log</a:t>
                      </a:r>
                      <a:endParaRPr sz="1200"/>
                    </a:p>
                  </a:txBody>
                  <a:tcPr marT="91425" marB="91425" marR="91425" marL="91425"/>
                </a:tc>
                <a:tc>
                  <a:txBody>
                    <a:bodyPr/>
                    <a:lstStyle/>
                    <a:p>
                      <a:pPr indent="0" lvl="0" marL="0" rtl="0" algn="l">
                        <a:spcBef>
                          <a:spcPts val="0"/>
                        </a:spcBef>
                        <a:spcAft>
                          <a:spcPts val="0"/>
                        </a:spcAft>
                        <a:buNone/>
                      </a:pPr>
                      <a:r>
                        <a:rPr lang="en" sz="1200"/>
                        <a:t>$ </a:t>
                      </a:r>
                      <a:r>
                        <a:rPr lang="en" sz="1200">
                          <a:latin typeface="Courier New"/>
                          <a:ea typeface="Courier New"/>
                          <a:cs typeface="Courier New"/>
                          <a:sym typeface="Courier New"/>
                        </a:rPr>
                        <a:t>git log            </a:t>
                      </a:r>
                      <a:r>
                        <a:rPr lang="en" sz="1200"/>
                        <a:t>  (sometimes has useful info)</a:t>
                      </a:r>
                      <a:endParaRPr sz="1200"/>
                    </a:p>
                  </a:txBody>
                  <a:tcPr marT="91425" marB="91425" marR="91425" marL="91425"/>
                </a:tc>
              </a:tr>
            </a:tbl>
          </a:graphicData>
        </a:graphic>
      </p:graphicFrame>
      <p:sp>
        <p:nvSpPr>
          <p:cNvPr id="632" name="Google Shape;632;p67"/>
          <p:cNvSpPr txBox="1"/>
          <p:nvPr/>
        </p:nvSpPr>
        <p:spPr>
          <a:xfrm>
            <a:off x="6041675" y="2186825"/>
            <a:ext cx="2936400" cy="555600"/>
          </a:xfrm>
          <a:prstGeom prst="rect">
            <a:avLst/>
          </a:prstGeom>
          <a:solidFill>
            <a:srgbClr val="FFF2CC"/>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GIT Mantra:</a:t>
            </a:r>
            <a:endParaRPr b="1"/>
          </a:p>
          <a:p>
            <a:pPr indent="0" lvl="0" marL="0" rtl="0" algn="ctr">
              <a:spcBef>
                <a:spcPts val="0"/>
              </a:spcBef>
              <a:spcAft>
                <a:spcPts val="0"/>
              </a:spcAft>
              <a:buNone/>
            </a:pPr>
            <a:r>
              <a:rPr i="1" lang="en" sz="1600"/>
              <a:t>Commit Early, Commit Often</a:t>
            </a:r>
            <a:endParaRPr i="1" sz="1600"/>
          </a:p>
        </p:txBody>
      </p:sp>
      <p:sp>
        <p:nvSpPr>
          <p:cNvPr id="633" name="Google Shape;633;p67"/>
          <p:cNvSpPr txBox="1"/>
          <p:nvPr/>
        </p:nvSpPr>
        <p:spPr>
          <a:xfrm>
            <a:off x="295625" y="280800"/>
            <a:ext cx="3915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GIT Commands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376050" y="1016550"/>
            <a:ext cx="8391900" cy="40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In the Chrome Browser go to  </a:t>
            </a:r>
            <a:endParaRPr sz="2000"/>
          </a:p>
          <a:p>
            <a:pPr indent="0" lvl="0" marL="0" rtl="0" algn="ctr">
              <a:spcBef>
                <a:spcPts val="1600"/>
              </a:spcBef>
              <a:spcAft>
                <a:spcPts val="0"/>
              </a:spcAft>
              <a:buNone/>
            </a:pPr>
            <a:r>
              <a:rPr lang="en" sz="2000"/>
              <a:t>		</a:t>
            </a:r>
            <a:r>
              <a:rPr lang="en" sz="3000">
                <a:latin typeface="Roboto Mono"/>
                <a:ea typeface="Roboto Mono"/>
                <a:cs typeface="Roboto Mono"/>
                <a:sym typeface="Roboto Mono"/>
              </a:rPr>
              <a:t>https://git.techelevator.com/</a:t>
            </a:r>
            <a:endParaRPr sz="3000">
              <a:latin typeface="Roboto Mono"/>
              <a:ea typeface="Roboto Mono"/>
              <a:cs typeface="Roboto Mono"/>
              <a:sym typeface="Roboto Mono"/>
            </a:endParaRPr>
          </a:p>
          <a:p>
            <a:pPr indent="0" lvl="0" marL="0" rtl="0" algn="ctr">
              <a:spcBef>
                <a:spcPts val="1600"/>
              </a:spcBef>
              <a:spcAft>
                <a:spcPts val="0"/>
              </a:spcAft>
              <a:buNone/>
            </a:pPr>
            <a:r>
              <a:rPr lang="en" sz="2000"/>
              <a:t>Login using your GitLab account</a:t>
            </a:r>
            <a:endParaRPr sz="2000"/>
          </a:p>
          <a:p>
            <a:pPr indent="0" lvl="0" marL="0" rtl="0" algn="ctr">
              <a:spcBef>
                <a:spcPts val="1600"/>
              </a:spcBef>
              <a:spcAft>
                <a:spcPts val="0"/>
              </a:spcAft>
              <a:buNone/>
            </a:pPr>
            <a:r>
              <a:rPr lang="en" sz="2000"/>
              <a:t>Click on the Repository named:</a:t>
            </a:r>
            <a:endParaRPr sz="2000"/>
          </a:p>
          <a:p>
            <a:pPr indent="0" lvl="0" marL="0" rtl="0" algn="ctr">
              <a:lnSpc>
                <a:spcPct val="100000"/>
              </a:lnSpc>
              <a:spcBef>
                <a:spcPts val="1600"/>
              </a:spcBef>
              <a:spcAft>
                <a:spcPts val="0"/>
              </a:spcAft>
              <a:buNone/>
            </a:pPr>
            <a:r>
              <a:rPr b="1" i="1" lang="en" sz="2300" u="sng">
                <a:solidFill>
                  <a:srgbClr val="980000"/>
                </a:solidFill>
                <a:highlight>
                  <a:srgbClr val="FFFFFF"/>
                </a:highlight>
                <a:latin typeface="Roboto"/>
                <a:ea typeface="Roboto"/>
                <a:cs typeface="Roboto"/>
                <a:sym typeface="Roboto"/>
              </a:rPr>
              <a:t>Your Name</a:t>
            </a:r>
            <a:r>
              <a:rPr b="1" lang="en" sz="2300">
                <a:solidFill>
                  <a:srgbClr val="980000"/>
                </a:solidFill>
                <a:highlight>
                  <a:srgbClr val="FFFFFF"/>
                </a:highlight>
                <a:latin typeface="Roboto"/>
                <a:ea typeface="Roboto"/>
                <a:cs typeface="Roboto"/>
                <a:sym typeface="Roboto"/>
              </a:rPr>
              <a:t> Student Code </a:t>
            </a:r>
            <a:endParaRPr b="1" sz="2300">
              <a:solidFill>
                <a:srgbClr val="980000"/>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None/>
            </a:pPr>
            <a:r>
              <a:rPr lang="en">
                <a:solidFill>
                  <a:srgbClr val="303030"/>
                </a:solidFill>
                <a:highlight>
                  <a:srgbClr val="FFFFFF"/>
                </a:highlight>
              </a:rPr>
              <a:t>Ex. Bart Simpson Student Code</a:t>
            </a:r>
            <a:endParaRPr>
              <a:solidFill>
                <a:srgbClr val="303030"/>
              </a:solidFill>
              <a:highlight>
                <a:srgbClr val="FFFFFF"/>
              </a:highlight>
            </a:endParaRPr>
          </a:p>
          <a:p>
            <a:pPr indent="0" lvl="0" marL="0" rtl="0" algn="ctr">
              <a:spcBef>
                <a:spcPts val="1000"/>
              </a:spcBef>
              <a:spcAft>
                <a:spcPts val="0"/>
              </a:spcAft>
              <a:buNone/>
            </a:pPr>
            <a:r>
              <a:rPr lang="en" sz="1700"/>
              <a:t>**Do not select the Instructor Code repo**</a:t>
            </a:r>
            <a:endParaRPr sz="24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i="1" sz="1600">
              <a:latin typeface="Roboto"/>
              <a:ea typeface="Roboto"/>
              <a:cs typeface="Roboto"/>
              <a:sym typeface="Roboto"/>
            </a:endParaRPr>
          </a:p>
          <a:p>
            <a:pPr indent="0" lvl="0" marL="914400" rtl="0" algn="l">
              <a:spcBef>
                <a:spcPts val="1600"/>
              </a:spcBef>
              <a:spcAft>
                <a:spcPts val="1600"/>
              </a:spcAft>
              <a:buNone/>
            </a:pPr>
            <a:r>
              <a:t/>
            </a:r>
            <a:endParaRPr/>
          </a:p>
        </p:txBody>
      </p:sp>
      <p:sp>
        <p:nvSpPr>
          <p:cNvPr id="94" name="Google Shape;94;p19"/>
          <p:cNvSpPr txBox="1"/>
          <p:nvPr/>
        </p:nvSpPr>
        <p:spPr>
          <a:xfrm>
            <a:off x="280200" y="-1752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    Getting to your Repository</a:t>
            </a:r>
            <a:endParaRPr sz="3600">
              <a:solidFill>
                <a:srgbClr val="434343"/>
              </a:solidFill>
              <a:latin typeface="Proxima Nova"/>
              <a:ea typeface="Proxima Nova"/>
              <a:cs typeface="Proxima Nova"/>
              <a:sym typeface="Proxima Nova"/>
            </a:endParaRPr>
          </a:p>
        </p:txBody>
      </p:sp>
      <p:pic>
        <p:nvPicPr>
          <p:cNvPr id="95" name="Google Shape;95;p19"/>
          <p:cNvPicPr preferRelativeResize="0"/>
          <p:nvPr/>
        </p:nvPicPr>
        <p:blipFill rotWithShape="1">
          <a:blip r:embed="rId3">
            <a:alphaModFix/>
          </a:blip>
          <a:srcRect b="19432" l="17106" r="17401" t="17352"/>
          <a:stretch/>
        </p:blipFill>
        <p:spPr>
          <a:xfrm>
            <a:off x="633475" y="185354"/>
            <a:ext cx="491825" cy="4520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4987925" y="2775776"/>
            <a:ext cx="4528201" cy="532501"/>
          </a:xfrm>
          <a:prstGeom prst="rect">
            <a:avLst/>
          </a:prstGeom>
          <a:noFill/>
          <a:ln>
            <a:noFill/>
          </a:ln>
        </p:spPr>
      </p:pic>
      <p:sp>
        <p:nvSpPr>
          <p:cNvPr id="101" name="Google Shape;101;p20"/>
          <p:cNvSpPr txBox="1"/>
          <p:nvPr>
            <p:ph idx="1" type="body"/>
          </p:nvPr>
        </p:nvSpPr>
        <p:spPr>
          <a:xfrm>
            <a:off x="311700" y="783100"/>
            <a:ext cx="4528200" cy="431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600"/>
              <a:t>On the repository page click the </a:t>
            </a:r>
            <a:r>
              <a:rPr b="1" i="1" lang="en" sz="1600">
                <a:solidFill>
                  <a:srgbClr val="0000FF"/>
                </a:solidFill>
              </a:rPr>
              <a:t>Clone</a:t>
            </a:r>
            <a:r>
              <a:rPr b="1" lang="en" sz="1600">
                <a:solidFill>
                  <a:srgbClr val="0000FF"/>
                </a:solidFill>
              </a:rPr>
              <a:t> </a:t>
            </a:r>
            <a:r>
              <a:rPr lang="en" sz="1600"/>
              <a:t>button on the upper right.</a:t>
            </a:r>
            <a:endParaRPr sz="1600"/>
          </a:p>
          <a:p>
            <a:pPr indent="-330200" lvl="0" marL="457200" rtl="0" algn="l">
              <a:spcBef>
                <a:spcPts val="0"/>
              </a:spcBef>
              <a:spcAft>
                <a:spcPts val="0"/>
              </a:spcAft>
              <a:buSzPts val="1600"/>
              <a:buAutoNum type="arabicPeriod"/>
            </a:pPr>
            <a:r>
              <a:rPr lang="en" sz="1600"/>
              <a:t>Click the </a:t>
            </a:r>
            <a:r>
              <a:rPr b="1" i="1" lang="en" sz="1600">
                <a:solidFill>
                  <a:srgbClr val="980000"/>
                </a:solidFill>
              </a:rPr>
              <a:t>Copy to Clipboard</a:t>
            </a:r>
            <a:r>
              <a:rPr b="1" i="1" lang="en" sz="1600"/>
              <a:t> </a:t>
            </a:r>
            <a:r>
              <a:rPr lang="en" sz="1600"/>
              <a:t>button beside Clone with HTTPS</a:t>
            </a:r>
            <a:endParaRPr sz="1600"/>
          </a:p>
          <a:p>
            <a:pPr indent="0" lvl="0" marL="457200" rtl="0" algn="l">
              <a:spcBef>
                <a:spcPts val="1600"/>
              </a:spcBef>
              <a:spcAft>
                <a:spcPts val="0"/>
              </a:spcAft>
              <a:buNone/>
            </a:pPr>
            <a:r>
              <a:t/>
            </a:r>
            <a:endParaRPr sz="1600"/>
          </a:p>
          <a:p>
            <a:pPr indent="-330200" lvl="0" marL="457200" rtl="0" algn="l">
              <a:lnSpc>
                <a:spcPct val="100000"/>
              </a:lnSpc>
              <a:spcBef>
                <a:spcPts val="1600"/>
              </a:spcBef>
              <a:spcAft>
                <a:spcPts val="0"/>
              </a:spcAft>
              <a:buSzPts val="1600"/>
              <a:buAutoNum type="arabicPeriod"/>
            </a:pPr>
            <a:r>
              <a:rPr lang="en" sz="1600"/>
              <a:t>Return to the </a:t>
            </a:r>
            <a:r>
              <a:rPr b="1" lang="en" sz="1600"/>
              <a:t>Git Bash</a:t>
            </a:r>
            <a:r>
              <a:rPr lang="en" sz="1600"/>
              <a:t> window and type </a:t>
            </a:r>
            <a:r>
              <a:rPr i="1" lang="en" sz="1600"/>
              <a:t>git clone</a:t>
            </a:r>
            <a:r>
              <a:rPr lang="en" sz="1600"/>
              <a:t> then right-click and select paste</a:t>
            </a:r>
            <a:endParaRPr sz="1600"/>
          </a:p>
          <a:p>
            <a:pPr indent="0" lvl="0" marL="457200" rtl="0" algn="l">
              <a:spcBef>
                <a:spcPts val="1600"/>
              </a:spcBef>
              <a:spcAft>
                <a:spcPts val="0"/>
              </a:spcAft>
              <a:buNone/>
            </a:pPr>
            <a:r>
              <a:t/>
            </a:r>
            <a:endParaRPr sz="1600"/>
          </a:p>
          <a:p>
            <a:pPr indent="-330200" lvl="0" marL="457200" rtl="0" algn="l">
              <a:spcBef>
                <a:spcPts val="1600"/>
              </a:spcBef>
              <a:spcAft>
                <a:spcPts val="0"/>
              </a:spcAft>
              <a:buSzPts val="1600"/>
              <a:buAutoNum type="arabicPeriod"/>
            </a:pPr>
            <a:r>
              <a:rPr lang="en" sz="1600"/>
              <a:t>Once the address has been pasted press the Enter key.  </a:t>
            </a:r>
            <a:r>
              <a:rPr b="1" i="1" lang="en" sz="1600"/>
              <a:t>You will need to enter your GitLab username and password.</a:t>
            </a:r>
            <a:br>
              <a:rPr lang="en"/>
            </a:br>
            <a:endParaRPr b="1">
              <a:solidFill>
                <a:srgbClr val="0000FF"/>
              </a:solidFill>
            </a:endParaRPr>
          </a:p>
          <a:p>
            <a:pPr indent="0" lvl="0" marL="457200" rtl="0" algn="l">
              <a:spcBef>
                <a:spcPts val="1600"/>
              </a:spcBef>
              <a:spcAft>
                <a:spcPts val="0"/>
              </a:spcAft>
              <a:buNone/>
            </a:pPr>
            <a:r>
              <a:t/>
            </a:r>
            <a:endParaRPr b="1" sz="1500">
              <a:solidFill>
                <a:srgbClr val="0000FF"/>
              </a:solidFill>
            </a:endParaRPr>
          </a:p>
          <a:p>
            <a:pPr indent="0" lvl="0" marL="457200" rtl="0" algn="l">
              <a:spcBef>
                <a:spcPts val="1600"/>
              </a:spcBef>
              <a:spcAft>
                <a:spcPts val="0"/>
              </a:spcAft>
              <a:buNone/>
            </a:pPr>
            <a:r>
              <a:t/>
            </a:r>
            <a:endParaRPr b="1" sz="1500">
              <a:solidFill>
                <a:srgbClr val="0000FF"/>
              </a:solidFill>
            </a:endParaRPr>
          </a:p>
          <a:p>
            <a:pPr indent="0" lvl="0" marL="914400" rtl="0" algn="l">
              <a:spcBef>
                <a:spcPts val="1600"/>
              </a:spcBef>
              <a:spcAft>
                <a:spcPts val="1600"/>
              </a:spcAft>
              <a:buNone/>
            </a:pPr>
            <a:r>
              <a:t/>
            </a:r>
            <a:endParaRPr/>
          </a:p>
        </p:txBody>
      </p:sp>
      <p:sp>
        <p:nvSpPr>
          <p:cNvPr id="102" name="Google Shape;102;p20"/>
          <p:cNvSpPr txBox="1"/>
          <p:nvPr/>
        </p:nvSpPr>
        <p:spPr>
          <a:xfrm>
            <a:off x="280200" y="-1752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    Cloning your Repository</a:t>
            </a:r>
            <a:endParaRPr sz="3600">
              <a:solidFill>
                <a:srgbClr val="434343"/>
              </a:solidFill>
              <a:latin typeface="Proxima Nova"/>
              <a:ea typeface="Proxima Nova"/>
              <a:cs typeface="Proxima Nova"/>
              <a:sym typeface="Proxima Nova"/>
            </a:endParaRPr>
          </a:p>
        </p:txBody>
      </p:sp>
      <p:pic>
        <p:nvPicPr>
          <p:cNvPr id="103" name="Google Shape;103;p20"/>
          <p:cNvPicPr preferRelativeResize="0"/>
          <p:nvPr/>
        </p:nvPicPr>
        <p:blipFill rotWithShape="1">
          <a:blip r:embed="rId4">
            <a:alphaModFix/>
          </a:blip>
          <a:srcRect b="27827" l="10682" r="0" t="9172"/>
          <a:stretch/>
        </p:blipFill>
        <p:spPr>
          <a:xfrm>
            <a:off x="5197975" y="783100"/>
            <a:ext cx="2949149" cy="1836400"/>
          </a:xfrm>
          <a:prstGeom prst="rect">
            <a:avLst/>
          </a:prstGeom>
          <a:noFill/>
          <a:ln>
            <a:noFill/>
          </a:ln>
        </p:spPr>
      </p:pic>
      <p:cxnSp>
        <p:nvCxnSpPr>
          <p:cNvPr id="104" name="Google Shape;104;p20"/>
          <p:cNvCxnSpPr/>
          <p:nvPr/>
        </p:nvCxnSpPr>
        <p:spPr>
          <a:xfrm>
            <a:off x="4388700" y="1027150"/>
            <a:ext cx="2957100" cy="93600"/>
          </a:xfrm>
          <a:prstGeom prst="straightConnector1">
            <a:avLst/>
          </a:prstGeom>
          <a:noFill/>
          <a:ln cap="flat" cmpd="sng" w="38100">
            <a:solidFill>
              <a:srgbClr val="0000FF"/>
            </a:solidFill>
            <a:prstDash val="solid"/>
            <a:round/>
            <a:headEnd len="med" w="med" type="none"/>
            <a:tailEnd len="med" w="med" type="triangle"/>
          </a:ln>
        </p:spPr>
      </p:cxnSp>
      <p:sp>
        <p:nvSpPr>
          <p:cNvPr id="105" name="Google Shape;105;p20"/>
          <p:cNvSpPr/>
          <p:nvPr/>
        </p:nvSpPr>
        <p:spPr>
          <a:xfrm>
            <a:off x="2637900" y="1711900"/>
            <a:ext cx="4964588" cy="536903"/>
          </a:xfrm>
          <a:custGeom>
            <a:rect b="b" l="l" r="r" t="t"/>
            <a:pathLst>
              <a:path extrusionOk="0" h="21165" w="200387">
                <a:moveTo>
                  <a:pt x="13633" y="0"/>
                </a:moveTo>
                <a:cubicBezTo>
                  <a:pt x="13685" y="3061"/>
                  <a:pt x="-17181" y="14837"/>
                  <a:pt x="13945" y="18364"/>
                </a:cubicBezTo>
                <a:cubicBezTo>
                  <a:pt x="45071" y="21892"/>
                  <a:pt x="169313" y="20698"/>
                  <a:pt x="200387" y="21165"/>
                </a:cubicBezTo>
              </a:path>
            </a:pathLst>
          </a:custGeom>
          <a:noFill/>
          <a:ln cap="flat" cmpd="sng" w="38100">
            <a:solidFill>
              <a:srgbClr val="980000"/>
            </a:solidFill>
            <a:prstDash val="solid"/>
            <a:round/>
            <a:headEnd len="med" w="med" type="none"/>
            <a:tailEnd len="med" w="med" type="triangle"/>
          </a:ln>
        </p:spPr>
      </p:sp>
      <p:pic>
        <p:nvPicPr>
          <p:cNvPr id="106" name="Google Shape;106;p20"/>
          <p:cNvPicPr preferRelativeResize="0"/>
          <p:nvPr/>
        </p:nvPicPr>
        <p:blipFill rotWithShape="1">
          <a:blip r:embed="rId5">
            <a:alphaModFix/>
          </a:blip>
          <a:srcRect b="19432" l="17106" r="17401" t="17352"/>
          <a:stretch/>
        </p:blipFill>
        <p:spPr>
          <a:xfrm>
            <a:off x="617900" y="177554"/>
            <a:ext cx="491825" cy="452030"/>
          </a:xfrm>
          <a:prstGeom prst="rect">
            <a:avLst/>
          </a:prstGeom>
          <a:noFill/>
          <a:ln>
            <a:noFill/>
          </a:ln>
        </p:spPr>
      </p:pic>
      <p:sp>
        <p:nvSpPr>
          <p:cNvPr id="107" name="Google Shape;107;p20"/>
          <p:cNvSpPr/>
          <p:nvPr/>
        </p:nvSpPr>
        <p:spPr>
          <a:xfrm>
            <a:off x="1287012" y="3207925"/>
            <a:ext cx="3587675" cy="220175"/>
          </a:xfrm>
          <a:custGeom>
            <a:rect b="b" l="l" r="r" t="t"/>
            <a:pathLst>
              <a:path extrusionOk="0" h="8807" w="143507">
                <a:moveTo>
                  <a:pt x="1619" y="1316"/>
                </a:moveTo>
                <a:cubicBezTo>
                  <a:pt x="3767" y="2564"/>
                  <a:pt x="-9141" y="9021"/>
                  <a:pt x="14507" y="8802"/>
                </a:cubicBezTo>
                <a:cubicBezTo>
                  <a:pt x="38155" y="8583"/>
                  <a:pt x="122007" y="1467"/>
                  <a:pt x="143507" y="0"/>
                </a:cubicBezTo>
              </a:path>
            </a:pathLst>
          </a:custGeom>
          <a:noFill/>
          <a:ln cap="flat" cmpd="sng" w="38100">
            <a:solidFill>
              <a:srgbClr val="980000"/>
            </a:solidFill>
            <a:prstDash val="solid"/>
            <a:round/>
            <a:headEnd len="med" w="med" type="none"/>
            <a:tailEnd len="med" w="med" type="triangle"/>
          </a:ln>
        </p:spPr>
      </p:sp>
      <p:cxnSp>
        <p:nvCxnSpPr>
          <p:cNvPr id="108" name="Google Shape;108;p20"/>
          <p:cNvCxnSpPr/>
          <p:nvPr/>
        </p:nvCxnSpPr>
        <p:spPr>
          <a:xfrm>
            <a:off x="5098575" y="3081050"/>
            <a:ext cx="756300" cy="6900"/>
          </a:xfrm>
          <a:prstGeom prst="straightConnector1">
            <a:avLst/>
          </a:prstGeom>
          <a:noFill/>
          <a:ln cap="flat" cmpd="sng" w="28575">
            <a:solidFill>
              <a:schemeClr val="accent6"/>
            </a:solidFill>
            <a:prstDash val="solid"/>
            <a:round/>
            <a:headEnd len="med" w="med" type="none"/>
            <a:tailEnd len="med" w="med" type="none"/>
          </a:ln>
        </p:spPr>
      </p:cxnSp>
      <p:sp>
        <p:nvSpPr>
          <p:cNvPr id="109" name="Google Shape;109;p20"/>
          <p:cNvSpPr txBox="1"/>
          <p:nvPr/>
        </p:nvSpPr>
        <p:spPr>
          <a:xfrm>
            <a:off x="4800600" y="4031175"/>
            <a:ext cx="353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FF0000"/>
                </a:solidFill>
              </a:rPr>
              <a:t>Password Entry will not show anything as you type!</a:t>
            </a:r>
            <a:endParaRPr b="1" i="1">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body"/>
          </p:nvPr>
        </p:nvSpPr>
        <p:spPr>
          <a:xfrm>
            <a:off x="311700" y="1094775"/>
            <a:ext cx="8520600" cy="3255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Once the clone completes</a:t>
            </a:r>
            <a:br>
              <a:rPr lang="en" sz="1900"/>
            </a:br>
            <a:br>
              <a:rPr lang="en" sz="1900"/>
            </a:br>
            <a:endParaRPr sz="1900"/>
          </a:p>
          <a:p>
            <a:pPr indent="-349250" lvl="0" marL="457200" rtl="0" algn="l">
              <a:spcBef>
                <a:spcPts val="0"/>
              </a:spcBef>
              <a:spcAft>
                <a:spcPts val="0"/>
              </a:spcAft>
              <a:buSzPts val="1900"/>
              <a:buAutoNum type="arabicPeriod"/>
            </a:pPr>
            <a:r>
              <a:rPr lang="en" sz="1900"/>
              <a:t> type </a:t>
            </a:r>
            <a:r>
              <a:rPr b="1" lang="en" sz="1900">
                <a:solidFill>
                  <a:srgbClr val="0000FF"/>
                </a:solidFill>
                <a:latin typeface="Roboto Mono"/>
                <a:ea typeface="Roboto Mono"/>
                <a:cs typeface="Roboto Mono"/>
                <a:sym typeface="Roboto Mono"/>
              </a:rPr>
              <a:t>cd </a:t>
            </a:r>
            <a:r>
              <a:rPr b="1" i="1" lang="en" sz="1900">
                <a:solidFill>
                  <a:srgbClr val="0000FF"/>
                </a:solidFill>
                <a:latin typeface="Roboto Mono"/>
                <a:ea typeface="Roboto Mono"/>
                <a:cs typeface="Roboto Mono"/>
                <a:sym typeface="Roboto Mono"/>
              </a:rPr>
              <a:t>your-name</a:t>
            </a:r>
            <a:r>
              <a:rPr b="1" lang="en" sz="1900">
                <a:solidFill>
                  <a:srgbClr val="0000FF"/>
                </a:solidFill>
                <a:latin typeface="Roboto Mono"/>
                <a:ea typeface="Roboto Mono"/>
                <a:cs typeface="Roboto Mono"/>
                <a:sym typeface="Roboto Mono"/>
              </a:rPr>
              <a:t>-student-code</a:t>
            </a:r>
            <a:r>
              <a:rPr lang="en" sz="1900">
                <a:solidFill>
                  <a:schemeClr val="dk1"/>
                </a:solidFill>
                <a:latin typeface="Roboto Mono"/>
                <a:ea typeface="Roboto Mono"/>
                <a:cs typeface="Roboto Mono"/>
                <a:sym typeface="Roboto Mono"/>
              </a:rPr>
              <a:t>,</a:t>
            </a:r>
            <a:r>
              <a:rPr b="1" lang="en" sz="1900">
                <a:solidFill>
                  <a:schemeClr val="dk1"/>
                </a:solidFill>
              </a:rPr>
              <a:t> </a:t>
            </a:r>
            <a:r>
              <a:rPr lang="en" sz="1900">
                <a:solidFill>
                  <a:schemeClr val="dk1"/>
                </a:solidFill>
              </a:rPr>
              <a:t>where </a:t>
            </a:r>
            <a:r>
              <a:rPr i="1" lang="en" sz="1900">
                <a:solidFill>
                  <a:schemeClr val="dk1"/>
                </a:solidFill>
              </a:rPr>
              <a:t>your-name</a:t>
            </a:r>
            <a:r>
              <a:rPr lang="en" sz="1900">
                <a:solidFill>
                  <a:schemeClr val="dk1"/>
                </a:solidFill>
              </a:rPr>
              <a:t> is your first-last name, and press Enter	</a:t>
            </a:r>
            <a:endParaRPr sz="1900">
              <a:solidFill>
                <a:schemeClr val="dk1"/>
              </a:solidFill>
            </a:endParaRPr>
          </a:p>
          <a:p>
            <a:pPr indent="0" lvl="0" marL="0" rtl="0" algn="l">
              <a:spcBef>
                <a:spcPts val="1600"/>
              </a:spcBef>
              <a:spcAft>
                <a:spcPts val="0"/>
              </a:spcAft>
              <a:buNone/>
            </a:pPr>
            <a:r>
              <a:t/>
            </a:r>
            <a:endParaRPr sz="1900"/>
          </a:p>
          <a:p>
            <a:pPr indent="0" lvl="0" marL="457200" rtl="0" algn="l">
              <a:spcBef>
                <a:spcPts val="1600"/>
              </a:spcBef>
              <a:spcAft>
                <a:spcPts val="0"/>
              </a:spcAft>
              <a:buNone/>
            </a:pPr>
            <a:r>
              <a:t/>
            </a:r>
            <a:endParaRPr sz="1900"/>
          </a:p>
          <a:p>
            <a:pPr indent="-349250" lvl="0" marL="457200" rtl="0" algn="l">
              <a:spcBef>
                <a:spcPts val="1600"/>
              </a:spcBef>
              <a:spcAft>
                <a:spcPts val="0"/>
              </a:spcAft>
              <a:buSzPts val="1900"/>
              <a:buAutoNum type="arabicPeriod"/>
            </a:pPr>
            <a:r>
              <a:rPr lang="en" sz="1900"/>
              <a:t>Verify you are now in your student-code folder, if you enter the command: ls you should see the setup.sh* file</a:t>
            </a:r>
            <a:br>
              <a:rPr lang="en" sz="1900"/>
            </a:br>
            <a:br>
              <a:rPr lang="en" sz="1900"/>
            </a:br>
            <a:endParaRPr sz="1900">
              <a:solidFill>
                <a:srgbClr val="000000"/>
              </a:solidFill>
            </a:endParaRPr>
          </a:p>
          <a:p>
            <a:pPr indent="0" lvl="0" marL="0" rtl="0" algn="l">
              <a:lnSpc>
                <a:spcPct val="100000"/>
              </a:lnSpc>
              <a:spcBef>
                <a:spcPts val="1600"/>
              </a:spcBef>
              <a:spcAft>
                <a:spcPts val="0"/>
              </a:spcAft>
              <a:buNone/>
            </a:pPr>
            <a:r>
              <a:t/>
            </a:r>
            <a:endParaRPr sz="1900">
              <a:solidFill>
                <a:srgbClr val="000000"/>
              </a:solidFill>
              <a:latin typeface="Roboto Mono"/>
              <a:ea typeface="Roboto Mono"/>
              <a:cs typeface="Roboto Mono"/>
              <a:sym typeface="Roboto Mono"/>
            </a:endParaRPr>
          </a:p>
          <a:p>
            <a:pPr indent="0" lvl="0" marL="457200" rtl="0" algn="l">
              <a:lnSpc>
                <a:spcPct val="100000"/>
              </a:lnSpc>
              <a:spcBef>
                <a:spcPts val="0"/>
              </a:spcBef>
              <a:spcAft>
                <a:spcPts val="0"/>
              </a:spcAft>
              <a:buNone/>
            </a:pPr>
            <a:r>
              <a:t/>
            </a:r>
            <a:endParaRPr b="1" sz="1500">
              <a:solidFill>
                <a:srgbClr val="0000FF"/>
              </a:solidFill>
            </a:endParaRPr>
          </a:p>
          <a:p>
            <a:pPr indent="0" lvl="0" marL="457200" rtl="0" algn="l">
              <a:lnSpc>
                <a:spcPct val="100000"/>
              </a:lnSpc>
              <a:spcBef>
                <a:spcPts val="0"/>
              </a:spcBef>
              <a:spcAft>
                <a:spcPts val="0"/>
              </a:spcAft>
              <a:buNone/>
            </a:pPr>
            <a:r>
              <a:t/>
            </a:r>
            <a:endParaRPr b="1" sz="1500">
              <a:solidFill>
                <a:srgbClr val="0000FF"/>
              </a:solidFill>
            </a:endParaRPr>
          </a:p>
          <a:p>
            <a:pPr indent="0" lvl="0" marL="914400" rtl="0" algn="l">
              <a:lnSpc>
                <a:spcPct val="100000"/>
              </a:lnSpc>
              <a:spcBef>
                <a:spcPts val="0"/>
              </a:spcBef>
              <a:spcAft>
                <a:spcPts val="0"/>
              </a:spcAft>
              <a:buNone/>
            </a:pPr>
            <a:r>
              <a:t/>
            </a:r>
            <a:endParaRPr sz="1400">
              <a:solidFill>
                <a:srgbClr val="000000"/>
              </a:solidFill>
            </a:endParaRPr>
          </a:p>
          <a:p>
            <a:pPr indent="0" lvl="0" marL="914400" rtl="0" algn="l">
              <a:spcBef>
                <a:spcPts val="0"/>
              </a:spcBef>
              <a:spcAft>
                <a:spcPts val="1600"/>
              </a:spcAft>
              <a:buNone/>
            </a:pPr>
            <a:r>
              <a:t/>
            </a:r>
            <a:endParaRPr/>
          </a:p>
        </p:txBody>
      </p:sp>
      <p:sp>
        <p:nvSpPr>
          <p:cNvPr id="115" name="Google Shape;115;p21"/>
          <p:cNvSpPr txBox="1"/>
          <p:nvPr/>
        </p:nvSpPr>
        <p:spPr>
          <a:xfrm>
            <a:off x="280200" y="-17525"/>
            <a:ext cx="7501500" cy="45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    Change to your local repository</a:t>
            </a:r>
            <a:endParaRPr sz="3600">
              <a:solidFill>
                <a:srgbClr val="434343"/>
              </a:solidFill>
              <a:latin typeface="Proxima Nova"/>
              <a:ea typeface="Proxima Nova"/>
              <a:cs typeface="Proxima Nova"/>
              <a:sym typeface="Proxima Nova"/>
            </a:endParaRPr>
          </a:p>
        </p:txBody>
      </p:sp>
      <p:pic>
        <p:nvPicPr>
          <p:cNvPr id="116" name="Google Shape;116;p21"/>
          <p:cNvPicPr preferRelativeResize="0"/>
          <p:nvPr/>
        </p:nvPicPr>
        <p:blipFill>
          <a:blip r:embed="rId3">
            <a:alphaModFix/>
          </a:blip>
          <a:stretch>
            <a:fillRect/>
          </a:stretch>
        </p:blipFill>
        <p:spPr>
          <a:xfrm>
            <a:off x="642875" y="65875"/>
            <a:ext cx="491825" cy="491825"/>
          </a:xfrm>
          <a:prstGeom prst="rect">
            <a:avLst/>
          </a:prstGeom>
          <a:noFill/>
          <a:ln>
            <a:noFill/>
          </a:ln>
        </p:spPr>
      </p:pic>
      <p:sp>
        <p:nvSpPr>
          <p:cNvPr id="117" name="Google Shape;117;p21"/>
          <p:cNvSpPr txBox="1"/>
          <p:nvPr/>
        </p:nvSpPr>
        <p:spPr>
          <a:xfrm>
            <a:off x="6295950" y="2639700"/>
            <a:ext cx="1829100" cy="14160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Notice the </a:t>
            </a:r>
            <a:r>
              <a:rPr lang="en" sz="1000">
                <a:solidFill>
                  <a:srgbClr val="168FA8"/>
                </a:solidFill>
              </a:rPr>
              <a:t>(main)</a:t>
            </a:r>
            <a:r>
              <a:rPr lang="en" sz="1000"/>
              <a:t> at the end, indicating we are on the main git branch of a repo. If you don’t see </a:t>
            </a:r>
            <a:r>
              <a:rPr lang="en" sz="1000">
                <a:solidFill>
                  <a:srgbClr val="168FA8"/>
                </a:solidFill>
              </a:rPr>
              <a:t>(main)</a:t>
            </a:r>
            <a:r>
              <a:rPr lang="en" sz="1000"/>
              <a:t> at the end of the line, you are not in your repo. Repeat the above step to cd your-name-student-code.</a:t>
            </a:r>
            <a:endParaRPr sz="1000"/>
          </a:p>
        </p:txBody>
      </p:sp>
      <p:pic>
        <p:nvPicPr>
          <p:cNvPr id="118" name="Google Shape;118;p21"/>
          <p:cNvPicPr preferRelativeResize="0"/>
          <p:nvPr/>
        </p:nvPicPr>
        <p:blipFill>
          <a:blip r:embed="rId4">
            <a:alphaModFix/>
          </a:blip>
          <a:stretch>
            <a:fillRect/>
          </a:stretch>
        </p:blipFill>
        <p:spPr>
          <a:xfrm>
            <a:off x="4378400" y="719876"/>
            <a:ext cx="4350032" cy="1416000"/>
          </a:xfrm>
          <a:prstGeom prst="rect">
            <a:avLst/>
          </a:prstGeom>
          <a:noFill/>
          <a:ln>
            <a:noFill/>
          </a:ln>
        </p:spPr>
      </p:pic>
      <p:cxnSp>
        <p:nvCxnSpPr>
          <p:cNvPr id="119" name="Google Shape;119;p21"/>
          <p:cNvCxnSpPr/>
          <p:nvPr/>
        </p:nvCxnSpPr>
        <p:spPr>
          <a:xfrm>
            <a:off x="3894138" y="978925"/>
            <a:ext cx="4230900" cy="0"/>
          </a:xfrm>
          <a:prstGeom prst="straightConnector1">
            <a:avLst/>
          </a:prstGeom>
          <a:noFill/>
          <a:ln cap="flat" cmpd="sng" w="9525">
            <a:solidFill>
              <a:schemeClr val="accent6"/>
            </a:solidFill>
            <a:prstDash val="solid"/>
            <a:round/>
            <a:headEnd len="med" w="med" type="none"/>
            <a:tailEnd len="med" w="med" type="none"/>
          </a:ln>
        </p:spPr>
      </p:cxnSp>
      <p:pic>
        <p:nvPicPr>
          <p:cNvPr id="120" name="Google Shape;120;p21"/>
          <p:cNvPicPr preferRelativeResize="0"/>
          <p:nvPr/>
        </p:nvPicPr>
        <p:blipFill>
          <a:blip r:embed="rId5">
            <a:alphaModFix/>
          </a:blip>
          <a:stretch>
            <a:fillRect/>
          </a:stretch>
        </p:blipFill>
        <p:spPr>
          <a:xfrm>
            <a:off x="917500" y="2845235"/>
            <a:ext cx="4350025" cy="1170996"/>
          </a:xfrm>
          <a:prstGeom prst="rect">
            <a:avLst/>
          </a:prstGeom>
          <a:noFill/>
          <a:ln>
            <a:noFill/>
          </a:ln>
        </p:spPr>
      </p:pic>
      <p:pic>
        <p:nvPicPr>
          <p:cNvPr id="121" name="Google Shape;121;p21"/>
          <p:cNvPicPr preferRelativeResize="0"/>
          <p:nvPr/>
        </p:nvPicPr>
        <p:blipFill>
          <a:blip r:embed="rId6">
            <a:alphaModFix/>
          </a:blip>
          <a:stretch>
            <a:fillRect/>
          </a:stretch>
        </p:blipFill>
        <p:spPr>
          <a:xfrm>
            <a:off x="4792228" y="4466524"/>
            <a:ext cx="4357396" cy="491825"/>
          </a:xfrm>
          <a:prstGeom prst="rect">
            <a:avLst/>
          </a:prstGeom>
          <a:noFill/>
          <a:ln>
            <a:noFill/>
          </a:ln>
        </p:spPr>
      </p:pic>
      <p:cxnSp>
        <p:nvCxnSpPr>
          <p:cNvPr id="122" name="Google Shape;122;p21"/>
          <p:cNvCxnSpPr/>
          <p:nvPr/>
        </p:nvCxnSpPr>
        <p:spPr>
          <a:xfrm flipH="1" rot="10800000">
            <a:off x="3642850" y="1347525"/>
            <a:ext cx="571500" cy="249000"/>
          </a:xfrm>
          <a:prstGeom prst="straightConnector1">
            <a:avLst/>
          </a:prstGeom>
          <a:noFill/>
          <a:ln cap="flat" cmpd="sng" w="9525">
            <a:solidFill>
              <a:schemeClr val="dk2"/>
            </a:solidFill>
            <a:prstDash val="solid"/>
            <a:round/>
            <a:headEnd len="med" w="med" type="none"/>
            <a:tailEnd len="med" w="med" type="triangle"/>
          </a:ln>
        </p:spPr>
      </p:cxnSp>
      <p:cxnSp>
        <p:nvCxnSpPr>
          <p:cNvPr id="123" name="Google Shape;123;p21"/>
          <p:cNvCxnSpPr/>
          <p:nvPr/>
        </p:nvCxnSpPr>
        <p:spPr>
          <a:xfrm flipH="1" rot="10800000">
            <a:off x="3670500" y="1642725"/>
            <a:ext cx="516300" cy="18300"/>
          </a:xfrm>
          <a:prstGeom prst="straightConnector1">
            <a:avLst/>
          </a:prstGeom>
          <a:noFill/>
          <a:ln cap="flat" cmpd="sng" w="9525">
            <a:solidFill>
              <a:schemeClr val="dk2"/>
            </a:solidFill>
            <a:prstDash val="solid"/>
            <a:round/>
            <a:headEnd len="med" w="med" type="none"/>
            <a:tailEnd len="med" w="med" type="triangle"/>
          </a:ln>
        </p:spPr>
      </p:cxnSp>
      <p:cxnSp>
        <p:nvCxnSpPr>
          <p:cNvPr id="124" name="Google Shape;124;p21"/>
          <p:cNvCxnSpPr/>
          <p:nvPr/>
        </p:nvCxnSpPr>
        <p:spPr>
          <a:xfrm>
            <a:off x="3735025" y="1771650"/>
            <a:ext cx="534600" cy="12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idx="1" type="body"/>
          </p:nvPr>
        </p:nvSpPr>
        <p:spPr>
          <a:xfrm>
            <a:off x="223350" y="844475"/>
            <a:ext cx="8697300" cy="17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Run the setup script by typing </a:t>
            </a:r>
            <a:r>
              <a:rPr b="1" i="1" lang="en" sz="1600">
                <a:latin typeface="Roboto Mono"/>
                <a:ea typeface="Roboto Mono"/>
                <a:cs typeface="Roboto Mono"/>
                <a:sym typeface="Roboto Mono"/>
              </a:rPr>
              <a:t>sh setup.sh</a:t>
            </a:r>
            <a:r>
              <a:rPr lang="en" sz="1600"/>
              <a:t> and pressing enter, it will ask for your first and last name and email address.  </a:t>
            </a:r>
            <a:endParaRPr sz="1600"/>
          </a:p>
          <a:p>
            <a:pPr indent="0" lvl="0" marL="0" rtl="0" algn="l">
              <a:spcBef>
                <a:spcPts val="1600"/>
              </a:spcBef>
              <a:spcAft>
                <a:spcPts val="0"/>
              </a:spcAft>
              <a:buNone/>
            </a:pPr>
            <a:r>
              <a:rPr b="1" i="1" lang="en" sz="1900"/>
              <a:t>Use your real name and email.</a:t>
            </a:r>
            <a:r>
              <a:rPr i="1" lang="en" sz="1900"/>
              <a:t>  Potential employers will see this information!</a:t>
            </a:r>
            <a:endParaRPr sz="2100"/>
          </a:p>
          <a:p>
            <a:pPr indent="0" lvl="0" marL="457200" rtl="0" algn="ctr">
              <a:spcBef>
                <a:spcPts val="1600"/>
              </a:spcBef>
              <a:spcAft>
                <a:spcPts val="0"/>
              </a:spcAft>
              <a:buNone/>
            </a:pPr>
            <a:r>
              <a:rPr b="1" lang="en" sz="2500">
                <a:solidFill>
                  <a:srgbClr val="0000FF"/>
                </a:solidFill>
                <a:latin typeface="Roboto Mono"/>
                <a:ea typeface="Roboto Mono"/>
                <a:cs typeface="Roboto Mono"/>
                <a:sym typeface="Roboto Mono"/>
              </a:rPr>
              <a:t>sh setup.sh</a:t>
            </a:r>
            <a:endParaRPr b="1" sz="2500">
              <a:solidFill>
                <a:srgbClr val="0000FF"/>
              </a:solidFill>
              <a:latin typeface="Roboto Mono"/>
              <a:ea typeface="Roboto Mono"/>
              <a:cs typeface="Roboto Mono"/>
              <a:sym typeface="Roboto Mono"/>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latin typeface="Courier New"/>
              <a:ea typeface="Courier New"/>
              <a:cs typeface="Courier New"/>
              <a:sym typeface="Courier New"/>
            </a:endParaRPr>
          </a:p>
          <a:p>
            <a:pPr indent="0" lvl="0" marL="457200" rtl="0" algn="l">
              <a:spcBef>
                <a:spcPts val="1600"/>
              </a:spcBef>
              <a:spcAft>
                <a:spcPts val="0"/>
              </a:spcAft>
              <a:buNone/>
            </a:pPr>
            <a:r>
              <a:t/>
            </a:r>
            <a:endParaRPr b="1" sz="1500">
              <a:solidFill>
                <a:srgbClr val="0000FF"/>
              </a:solidFill>
            </a:endParaRPr>
          </a:p>
          <a:p>
            <a:pPr indent="0" lvl="0" marL="457200" rtl="0" algn="l">
              <a:spcBef>
                <a:spcPts val="1600"/>
              </a:spcBef>
              <a:spcAft>
                <a:spcPts val="0"/>
              </a:spcAft>
              <a:buNone/>
            </a:pPr>
            <a:r>
              <a:t/>
            </a:r>
            <a:endParaRPr b="1" sz="1500">
              <a:solidFill>
                <a:srgbClr val="0000FF"/>
              </a:solidFill>
            </a:endParaRPr>
          </a:p>
          <a:p>
            <a:pPr indent="0" lvl="0" marL="914400" rtl="0" algn="l">
              <a:spcBef>
                <a:spcPts val="1600"/>
              </a:spcBef>
              <a:spcAft>
                <a:spcPts val="1600"/>
              </a:spcAft>
              <a:buNone/>
            </a:pPr>
            <a:r>
              <a:t/>
            </a:r>
            <a:endParaRPr/>
          </a:p>
        </p:txBody>
      </p:sp>
      <p:sp>
        <p:nvSpPr>
          <p:cNvPr id="130" name="Google Shape;130;p22"/>
          <p:cNvSpPr txBox="1"/>
          <p:nvPr/>
        </p:nvSpPr>
        <p:spPr>
          <a:xfrm>
            <a:off x="280200" y="-17525"/>
            <a:ext cx="8583600" cy="7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800">
                <a:solidFill>
                  <a:srgbClr val="00ADEE"/>
                </a:solidFill>
                <a:latin typeface="Comfortaa Light"/>
                <a:ea typeface="Comfortaa Light"/>
                <a:cs typeface="Comfortaa Light"/>
                <a:sym typeface="Comfortaa Light"/>
              </a:rPr>
              <a:t>|</a:t>
            </a:r>
            <a:r>
              <a:rPr lang="en" sz="3600">
                <a:solidFill>
                  <a:srgbClr val="434343"/>
                </a:solidFill>
                <a:latin typeface="Proxima Nova"/>
                <a:ea typeface="Proxima Nova"/>
                <a:cs typeface="Proxima Nova"/>
                <a:sym typeface="Proxima Nova"/>
              </a:rPr>
              <a:t> </a:t>
            </a:r>
            <a:r>
              <a:rPr lang="en" sz="3600">
                <a:solidFill>
                  <a:srgbClr val="434343"/>
                </a:solidFill>
                <a:latin typeface="Proxima Nova"/>
                <a:ea typeface="Proxima Nova"/>
                <a:cs typeface="Proxima Nova"/>
                <a:sym typeface="Proxima Nova"/>
              </a:rPr>
              <a:t>    Run the setup Script</a:t>
            </a:r>
            <a:endParaRPr sz="3600">
              <a:solidFill>
                <a:srgbClr val="434343"/>
              </a:solidFill>
              <a:latin typeface="Proxima Nova"/>
              <a:ea typeface="Proxima Nova"/>
              <a:cs typeface="Proxima Nova"/>
              <a:sym typeface="Proxima Nova"/>
            </a:endParaRPr>
          </a:p>
        </p:txBody>
      </p:sp>
      <p:pic>
        <p:nvPicPr>
          <p:cNvPr id="131" name="Google Shape;131;p22"/>
          <p:cNvPicPr preferRelativeResize="0"/>
          <p:nvPr/>
        </p:nvPicPr>
        <p:blipFill>
          <a:blip r:embed="rId3">
            <a:alphaModFix/>
          </a:blip>
          <a:stretch>
            <a:fillRect/>
          </a:stretch>
        </p:blipFill>
        <p:spPr>
          <a:xfrm>
            <a:off x="592750" y="105275"/>
            <a:ext cx="491825" cy="491825"/>
          </a:xfrm>
          <a:prstGeom prst="rect">
            <a:avLst/>
          </a:prstGeom>
          <a:noFill/>
          <a:ln>
            <a:noFill/>
          </a:ln>
        </p:spPr>
      </p:pic>
      <p:pic>
        <p:nvPicPr>
          <p:cNvPr id="132" name="Google Shape;132;p22"/>
          <p:cNvPicPr preferRelativeResize="0"/>
          <p:nvPr/>
        </p:nvPicPr>
        <p:blipFill>
          <a:blip r:embed="rId4">
            <a:alphaModFix/>
          </a:blip>
          <a:stretch>
            <a:fillRect/>
          </a:stretch>
        </p:blipFill>
        <p:spPr>
          <a:xfrm>
            <a:off x="152400" y="2785475"/>
            <a:ext cx="7515067" cy="2205624"/>
          </a:xfrm>
          <a:prstGeom prst="rect">
            <a:avLst/>
          </a:prstGeom>
          <a:noFill/>
          <a:ln>
            <a:noFill/>
          </a:ln>
        </p:spPr>
      </p:pic>
      <p:pic>
        <p:nvPicPr>
          <p:cNvPr id="133" name="Google Shape;133;p22"/>
          <p:cNvPicPr preferRelativeResize="0"/>
          <p:nvPr/>
        </p:nvPicPr>
        <p:blipFill rotWithShape="1">
          <a:blip r:embed="rId5">
            <a:alphaModFix/>
          </a:blip>
          <a:srcRect b="60609" l="0" r="0" t="0"/>
          <a:stretch/>
        </p:blipFill>
        <p:spPr>
          <a:xfrm>
            <a:off x="152400" y="2729900"/>
            <a:ext cx="7515075" cy="3183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